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2" r:id="rId3"/>
    <p:sldId id="323" r:id="rId4"/>
    <p:sldId id="325" r:id="rId5"/>
    <p:sldId id="326" r:id="rId6"/>
    <p:sldId id="329" r:id="rId7"/>
    <p:sldId id="334" r:id="rId8"/>
    <p:sldId id="336" r:id="rId9"/>
    <p:sldId id="337" r:id="rId10"/>
    <p:sldId id="338" r:id="rId11"/>
    <p:sldId id="339" r:id="rId12"/>
    <p:sldId id="260" r:id="rId13"/>
    <p:sldId id="264" r:id="rId14"/>
    <p:sldId id="269" r:id="rId15"/>
    <p:sldId id="273" r:id="rId16"/>
    <p:sldId id="343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7771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E6164-36AD-4084-BEEF-9DB837AE74D5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17F9E-84C3-4873-B640-AB3E9D9061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17F9E-84C3-4873-B640-AB3E9D90611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F28F3-79DB-4425-9895-821186BB359E}" type="datetimeFigureOut">
              <a:rPr lang="en-US" smtClean="0"/>
              <a:pPr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1CAA3-AA40-40AB-896E-50502839F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 Prof. </a:t>
            </a:r>
            <a:r>
              <a:rPr lang="en-US" dirty="0" smtClean="0">
                <a:solidFill>
                  <a:srgbClr val="002060"/>
                </a:solidFill>
              </a:rPr>
              <a:t>R.S. </a:t>
            </a:r>
            <a:r>
              <a:rPr lang="en-US" dirty="0" err="1" smtClean="0">
                <a:solidFill>
                  <a:srgbClr val="002060"/>
                </a:solidFill>
              </a:rPr>
              <a:t>Bhogal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Kaivalyadhama, </a:t>
            </a:r>
            <a:r>
              <a:rPr lang="en-US" dirty="0" err="1" smtClean="0">
                <a:solidFill>
                  <a:srgbClr val="002060"/>
                </a:solidFill>
              </a:rPr>
              <a:t>Lonavla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1172" y="1750218"/>
            <a:ext cx="7772400" cy="1777439"/>
          </a:xfrm>
        </p:spPr>
        <p:txBody>
          <a:bodyPr>
            <a:normAutofit/>
          </a:bodyPr>
          <a:lstStyle/>
          <a:p>
            <a:r>
              <a:rPr lang="en-US" dirty="0" smtClean="0"/>
              <a:t>Positivity &amp; Peace With Yogic Techniques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      </a:t>
            </a:r>
          </a:p>
          <a:p>
            <a:pPr marL="514350" indent="-514350">
              <a:buNone/>
            </a:pPr>
            <a:r>
              <a:rPr lang="en-US" dirty="0" smtClean="0"/>
              <a:t>               </a:t>
            </a:r>
            <a:r>
              <a:rPr lang="en-US" sz="3600" b="1" dirty="0" smtClean="0"/>
              <a:t>Why Yoga for Positivity &amp; Peace? </a:t>
            </a:r>
          </a:p>
          <a:p>
            <a:pPr marL="514350" indent="-514350">
              <a:buNone/>
            </a:pPr>
            <a:r>
              <a:rPr lang="en-US" b="1" dirty="0" smtClean="0"/>
              <a:t>      </a:t>
            </a:r>
          </a:p>
          <a:p>
            <a:pPr marL="514350" indent="-514350" algn="just">
              <a:buNone/>
            </a:pPr>
            <a:r>
              <a:rPr lang="en-US" b="1" dirty="0" smtClean="0"/>
              <a:t>      As sense organs are always in a flux, the mind, when invested in them, also becomes disturbed. </a:t>
            </a:r>
            <a:r>
              <a:rPr lang="en-US" dirty="0" smtClean="0"/>
              <a:t>It becomes extrovert when invested in objects of attraction and antipathy. </a:t>
            </a:r>
            <a:r>
              <a:rPr lang="en-US" b="1" dirty="0" smtClean="0"/>
              <a:t>It becomes introvert and introspective when invested in objects having </a:t>
            </a:r>
            <a:r>
              <a:rPr lang="en-US" b="1" i="1" dirty="0" err="1" smtClean="0"/>
              <a:t>Sattva</a:t>
            </a:r>
            <a:r>
              <a:rPr lang="en-US" b="1" i="1" dirty="0" smtClean="0"/>
              <a:t> </a:t>
            </a:r>
            <a:r>
              <a:rPr lang="en-US" b="1" i="1" dirty="0" err="1" smtClean="0"/>
              <a:t>Guna</a:t>
            </a:r>
            <a:r>
              <a:rPr lang="en-US" b="1" dirty="0" smtClean="0"/>
              <a:t> (wisdom oriented attribute). </a:t>
            </a:r>
            <a:r>
              <a:rPr lang="en-US" dirty="0" smtClean="0"/>
              <a:t>Yoga, being </a:t>
            </a:r>
            <a:r>
              <a:rPr lang="en-US" i="1" dirty="0" err="1" smtClean="0"/>
              <a:t>Sattvika</a:t>
            </a:r>
            <a:r>
              <a:rPr lang="en-US" dirty="0" smtClean="0"/>
              <a:t> essentially, helps our mind to become  full of </a:t>
            </a:r>
            <a:r>
              <a:rPr lang="en-US" b="1" i="1" dirty="0" err="1" smtClean="0"/>
              <a:t>Prasada</a:t>
            </a:r>
            <a:r>
              <a:rPr lang="en-US" dirty="0" smtClean="0"/>
              <a:t> (Positivity and peace)</a:t>
            </a:r>
            <a:endParaRPr lang="en-US" i="1" dirty="0" smtClean="0">
              <a:solidFill>
                <a:srgbClr val="7030A0"/>
              </a:solidFill>
            </a:endParaRPr>
          </a:p>
          <a:p>
            <a:pPr marL="514350" indent="-514350">
              <a:buNone/>
            </a:pPr>
            <a:endParaRPr lang="en-US" i="1" dirty="0" smtClean="0">
              <a:solidFill>
                <a:srgbClr val="7030A0"/>
              </a:solidFill>
            </a:endParaRPr>
          </a:p>
          <a:p>
            <a:pPr marL="514350" indent="-514350">
              <a:buNone/>
            </a:pPr>
            <a:endParaRPr lang="en-US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None/>
            </a:pPr>
            <a:endParaRPr lang="en-US" i="1" dirty="0" smtClean="0">
              <a:solidFill>
                <a:srgbClr val="7030A0"/>
              </a:solidFill>
            </a:endParaRPr>
          </a:p>
          <a:p>
            <a:endParaRPr lang="en-US" dirty="0" smtClean="0"/>
          </a:p>
          <a:p>
            <a:pPr>
              <a:buNone/>
            </a:pPr>
            <a:r>
              <a:rPr lang="en-US" sz="3600" b="1" dirty="0" smtClean="0"/>
              <a:t>    What is the Pre-requisite for Yoga Practice?</a:t>
            </a:r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                  </a:t>
            </a:r>
            <a:r>
              <a:rPr lang="en-US" b="1" dirty="0" err="1" smtClean="0"/>
              <a:t>Viveka</a:t>
            </a:r>
            <a:r>
              <a:rPr lang="en-US" b="1" dirty="0" smtClean="0"/>
              <a:t> </a:t>
            </a:r>
            <a:r>
              <a:rPr lang="en-US" b="1" dirty="0" err="1" smtClean="0"/>
              <a:t>cudamani</a:t>
            </a:r>
            <a:r>
              <a:rPr lang="en-US" b="1" dirty="0" smtClean="0"/>
              <a:t> (367) says,</a:t>
            </a:r>
          </a:p>
          <a:p>
            <a:r>
              <a:rPr lang="en-US" b="1" i="1" dirty="0" smtClean="0"/>
              <a:t>                  </a:t>
            </a:r>
            <a:r>
              <a:rPr lang="en-US" b="1" i="1" dirty="0" err="1" smtClean="0"/>
              <a:t>Yogasya</a:t>
            </a:r>
            <a:r>
              <a:rPr lang="en-US" b="1" i="1" dirty="0" smtClean="0"/>
              <a:t> </a:t>
            </a:r>
            <a:r>
              <a:rPr lang="en-US" b="1" i="1" dirty="0" err="1" smtClean="0"/>
              <a:t>prathamam</a:t>
            </a:r>
            <a:r>
              <a:rPr lang="en-US" b="1" i="1" dirty="0" smtClean="0"/>
              <a:t> </a:t>
            </a:r>
            <a:r>
              <a:rPr lang="en-US" b="1" i="1" dirty="0" err="1" smtClean="0"/>
              <a:t>dvaram</a:t>
            </a:r>
            <a:r>
              <a:rPr lang="en-US" b="1" i="1" dirty="0" smtClean="0"/>
              <a:t>        			  </a:t>
            </a:r>
            <a:r>
              <a:rPr lang="en-US" b="1" i="1" dirty="0" err="1" smtClean="0"/>
              <a:t>vangnirodhoparigrahah</a:t>
            </a:r>
            <a:r>
              <a:rPr lang="en-US" b="1" i="1" dirty="0" smtClean="0"/>
              <a:t> /</a:t>
            </a:r>
            <a:endParaRPr lang="en-US" b="1" dirty="0" smtClean="0"/>
          </a:p>
          <a:p>
            <a:r>
              <a:rPr lang="en-US" b="1" i="1" dirty="0" smtClean="0"/>
              <a:t>                  </a:t>
            </a:r>
            <a:r>
              <a:rPr lang="en-US" b="1" i="1" dirty="0" err="1" smtClean="0"/>
              <a:t>nirasa</a:t>
            </a:r>
            <a:r>
              <a:rPr lang="en-US" b="1" i="1" dirty="0" smtClean="0"/>
              <a:t> ca </a:t>
            </a:r>
            <a:r>
              <a:rPr lang="en-US" b="1" i="1" dirty="0" err="1" smtClean="0"/>
              <a:t>niriha</a:t>
            </a:r>
            <a:r>
              <a:rPr lang="en-US" b="1" i="1" dirty="0" smtClean="0"/>
              <a:t> ca </a:t>
            </a:r>
            <a:r>
              <a:rPr lang="en-US" b="1" i="1" dirty="0" err="1" smtClean="0"/>
              <a:t>nityamekantasilata</a:t>
            </a:r>
            <a:r>
              <a:rPr lang="en-US" b="1" i="1" dirty="0" smtClean="0"/>
              <a:t> //</a:t>
            </a:r>
            <a:endParaRPr lang="en-US" b="1" dirty="0" smtClean="0"/>
          </a:p>
          <a:p>
            <a:pPr marL="514350" indent="-514350">
              <a:buNone/>
            </a:pPr>
            <a:endParaRPr lang="en-US" i="1" dirty="0" smtClean="0">
              <a:solidFill>
                <a:srgbClr val="7030A0"/>
              </a:solidFill>
            </a:endParaRPr>
          </a:p>
          <a:p>
            <a:pPr marL="514350" indent="-514350">
              <a:buNone/>
            </a:pPr>
            <a:endParaRPr lang="en-US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     </a:t>
            </a:r>
          </a:p>
          <a:p>
            <a:pPr marL="514350" indent="-514350">
              <a:buNone/>
            </a:pPr>
            <a:r>
              <a:rPr lang="en-US" dirty="0" smtClean="0"/>
              <a:t>      </a:t>
            </a:r>
          </a:p>
          <a:p>
            <a:pPr marL="514350" indent="-514350">
              <a:buNone/>
            </a:pPr>
            <a:r>
              <a:rPr lang="en-US" dirty="0" smtClean="0"/>
              <a:t>     </a:t>
            </a:r>
          </a:p>
          <a:p>
            <a:pPr marL="514350" indent="-514350" algn="just">
              <a:buNone/>
            </a:pPr>
            <a:r>
              <a:rPr lang="en-US" dirty="0" smtClean="0"/>
              <a:t>     The initial steps to yoga are </a:t>
            </a:r>
            <a:r>
              <a:rPr lang="en-US" b="1" dirty="0" smtClean="0"/>
              <a:t>control of speech, non-receiving of gifts, entertaining no   expectations, freedom from activity and always living in a retired place (</a:t>
            </a:r>
            <a:r>
              <a:rPr lang="en-US" b="1" dirty="0" err="1" smtClean="0"/>
              <a:t>Madhavananda</a:t>
            </a:r>
            <a:r>
              <a:rPr lang="en-US" b="1" dirty="0" smtClean="0"/>
              <a:t>, 1982).</a:t>
            </a:r>
            <a:r>
              <a:rPr lang="en-US" dirty="0" smtClean="0"/>
              <a:t> One can discern that in the yogic literature a lot of emphasis has been laid on the preparation of an experiential mental set before yoga practices are practiced</a:t>
            </a:r>
            <a:endParaRPr lang="en-US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sz="3600" b="1" dirty="0" smtClean="0"/>
              <a:t>                  What We have to aim For?</a:t>
            </a:r>
          </a:p>
          <a:p>
            <a:pPr>
              <a:buNone/>
            </a:pPr>
            <a:r>
              <a:rPr lang="en-US" dirty="0" smtClean="0"/>
              <a:t>      </a:t>
            </a:r>
          </a:p>
          <a:p>
            <a:r>
              <a:rPr lang="en-US" b="1" dirty="0" smtClean="0"/>
              <a:t> </a:t>
            </a:r>
            <a:r>
              <a:rPr lang="en-US" dirty="0" smtClean="0"/>
              <a:t>Freedom from one’s all kinds of psycho-physiological abnormalities.</a:t>
            </a:r>
          </a:p>
          <a:p>
            <a:r>
              <a:rPr lang="en-US" dirty="0" smtClean="0"/>
              <a:t>Enhancing one’s normal abilities and desirable personality traits towards excellence.   </a:t>
            </a:r>
          </a:p>
          <a:p>
            <a:r>
              <a:rPr lang="en-US" dirty="0" smtClean="0"/>
              <a:t>Stage of transcendence to the above mentioned stages.</a:t>
            </a:r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  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The Yogic Interventions in tackling existential </a:t>
            </a:r>
          </a:p>
          <a:p>
            <a:pPr>
              <a:buNone/>
            </a:pPr>
            <a:r>
              <a:rPr lang="en-US" b="1" dirty="0" smtClean="0"/>
              <a:t>                                    disorders</a:t>
            </a:r>
          </a:p>
          <a:p>
            <a:pPr algn="just">
              <a:buNone/>
            </a:pPr>
            <a:r>
              <a:rPr lang="en-US" dirty="0" smtClean="0"/>
              <a:t>   To start with, according to </a:t>
            </a:r>
            <a:r>
              <a:rPr lang="en-US" i="1" dirty="0" err="1" smtClean="0"/>
              <a:t>Patanjali</a:t>
            </a:r>
            <a:r>
              <a:rPr lang="en-US" dirty="0" smtClean="0"/>
              <a:t>, one can follow </a:t>
            </a:r>
            <a:r>
              <a:rPr lang="en-US" b="1" i="1" dirty="0" err="1" smtClean="0"/>
              <a:t>Kriya</a:t>
            </a:r>
            <a:r>
              <a:rPr lang="en-US" b="1" i="1" dirty="0" smtClean="0"/>
              <a:t> Yoga</a:t>
            </a:r>
            <a:r>
              <a:rPr lang="en-US" b="1" dirty="0" smtClean="0"/>
              <a:t> </a:t>
            </a:r>
            <a:r>
              <a:rPr lang="en-US" dirty="0" smtClean="0"/>
              <a:t>practice, by which </a:t>
            </a:r>
            <a:r>
              <a:rPr lang="en-US" i="1" dirty="0" err="1" smtClean="0"/>
              <a:t>klesas</a:t>
            </a:r>
            <a:r>
              <a:rPr lang="en-US" dirty="0" smtClean="0"/>
              <a:t> (afflictions) can be attenuated. It leads to a positive check on </a:t>
            </a:r>
            <a:r>
              <a:rPr lang="en-US" i="1" dirty="0" err="1" smtClean="0"/>
              <a:t>Cittavrttis</a:t>
            </a:r>
            <a:r>
              <a:rPr lang="en-US" dirty="0" smtClean="0"/>
              <a:t>. Once </a:t>
            </a:r>
            <a:r>
              <a:rPr lang="en-US" i="1" dirty="0" err="1" smtClean="0"/>
              <a:t>Cittavrttis</a:t>
            </a:r>
            <a:r>
              <a:rPr lang="en-US" dirty="0" smtClean="0"/>
              <a:t> are ‘controlled’ all existential disorders can be transcended. Additionally, one can resort to the practice of </a:t>
            </a:r>
            <a:r>
              <a:rPr lang="en-US" b="1" i="1" dirty="0" err="1" smtClean="0"/>
              <a:t>Pranava</a:t>
            </a:r>
            <a:r>
              <a:rPr lang="en-US" b="1" i="1" dirty="0" smtClean="0"/>
              <a:t> </a:t>
            </a:r>
            <a:r>
              <a:rPr lang="en-US" b="1" i="1" dirty="0" err="1" smtClean="0"/>
              <a:t>Japa</a:t>
            </a:r>
            <a:r>
              <a:rPr lang="en-US" dirty="0" smtClean="0"/>
              <a:t>.</a:t>
            </a:r>
          </a:p>
          <a:p>
            <a:endParaRPr lang="en-US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    It is a significant point to note that </a:t>
            </a:r>
            <a:r>
              <a:rPr lang="en-US" b="1" dirty="0" smtClean="0"/>
              <a:t>the yogic normality does not follow a Therapeutic Model </a:t>
            </a:r>
            <a:r>
              <a:rPr lang="en-US" dirty="0" smtClean="0"/>
              <a:t>in the sense it does not hold merely an absence of personality aberrations as the sole indicator of a desired personality but a total conscious mastery of all psycho-bio-physiological faculties, leading to a state of Self realization.    </a:t>
            </a:r>
          </a:p>
          <a:p>
            <a:pPr algn="just">
              <a:buNone/>
            </a:pPr>
            <a:endParaRPr lang="en-US" i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1, Rational Emotive Therapy should be followed by </a:t>
            </a:r>
            <a:r>
              <a:rPr lang="en-US" i="1" dirty="0" err="1" smtClean="0"/>
              <a:t>Kriya</a:t>
            </a:r>
            <a:r>
              <a:rPr lang="en-US" i="1" dirty="0" smtClean="0"/>
              <a:t> Yoga</a:t>
            </a:r>
            <a:r>
              <a:rPr lang="en-US" dirty="0" smtClean="0"/>
              <a:t> for strengthening the emotional world of the patient.</a:t>
            </a:r>
          </a:p>
          <a:p>
            <a:r>
              <a:rPr lang="en-US" dirty="0" smtClean="0"/>
              <a:t>2. Cognitive –behavioral therapy can fruitfully be followed by </a:t>
            </a:r>
            <a:r>
              <a:rPr lang="en-US" i="1" dirty="0" err="1" smtClean="0"/>
              <a:t>Sagarbha</a:t>
            </a:r>
            <a:r>
              <a:rPr lang="en-US" i="1" dirty="0" smtClean="0"/>
              <a:t> Pranayama </a:t>
            </a:r>
            <a:r>
              <a:rPr lang="en-US" dirty="0" smtClean="0"/>
              <a:t>for a better conscious control on the energy dynamics of the patient. In one of the research projects by Kaivalyadhama laboratory a significant change from External Locus of Control to Internal Locus of Control was observed due to </a:t>
            </a:r>
            <a:r>
              <a:rPr lang="en-US" i="1" dirty="0" err="1" smtClean="0"/>
              <a:t>Omkar</a:t>
            </a:r>
            <a:r>
              <a:rPr lang="en-US" i="1" dirty="0" smtClean="0"/>
              <a:t> </a:t>
            </a:r>
            <a:r>
              <a:rPr lang="en-US" dirty="0" smtClean="0"/>
              <a:t>and</a:t>
            </a:r>
            <a:r>
              <a:rPr lang="en-US" i="1" dirty="0" smtClean="0"/>
              <a:t> </a:t>
            </a:r>
            <a:r>
              <a:rPr lang="en-US" i="1" dirty="0" err="1" smtClean="0"/>
              <a:t>Gayatri</a:t>
            </a:r>
            <a:r>
              <a:rPr lang="en-US" i="1" dirty="0" smtClean="0"/>
              <a:t> Mantra </a:t>
            </a:r>
            <a:r>
              <a:rPr lang="en-US" dirty="0" smtClean="0"/>
              <a:t>recitation, in police personnel.</a:t>
            </a:r>
          </a:p>
          <a:p>
            <a:r>
              <a:rPr lang="en-US" dirty="0" smtClean="0"/>
              <a:t>3. Client Centered Therapy should be preceded by appropriate yoga practices including </a:t>
            </a:r>
            <a:r>
              <a:rPr lang="en-US" i="1" dirty="0" smtClean="0"/>
              <a:t>Pranayama, </a:t>
            </a:r>
            <a:r>
              <a:rPr lang="en-US" i="1" dirty="0" err="1" smtClean="0"/>
              <a:t>Omkar</a:t>
            </a:r>
            <a:r>
              <a:rPr lang="en-US" dirty="0" smtClean="0"/>
              <a:t> and </a:t>
            </a:r>
            <a:r>
              <a:rPr lang="en-US" i="1" dirty="0" smtClean="0"/>
              <a:t>yoga meditation</a:t>
            </a:r>
            <a:r>
              <a:rPr lang="en-US" dirty="0" smtClean="0"/>
              <a:t>. At Kaivalyadhama we follow this strategy with advantage to the patients.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4.Behavioral problems at the corporate sector such as delaying attitude, emotional outbursts, neuroticism, absenteeism etc can be tackled if </a:t>
            </a:r>
            <a:r>
              <a:rPr lang="en-US" dirty="0" err="1" smtClean="0"/>
              <a:t>Omkar</a:t>
            </a:r>
            <a:r>
              <a:rPr lang="en-US" dirty="0" smtClean="0"/>
              <a:t>, </a:t>
            </a:r>
            <a:r>
              <a:rPr lang="en-US" dirty="0" err="1" smtClean="0"/>
              <a:t>Vipassana</a:t>
            </a:r>
            <a:r>
              <a:rPr lang="en-US" dirty="0" smtClean="0"/>
              <a:t> and mindfulness type of meditative techniques are practiced along with Mirroring type of auto feedback strategies. </a:t>
            </a:r>
          </a:p>
          <a:p>
            <a:r>
              <a:rPr lang="en-US" dirty="0" smtClean="0"/>
              <a:t>5. Visualization, often used in sports can be combined with breathing awareness and </a:t>
            </a:r>
            <a:r>
              <a:rPr lang="en-US" dirty="0" err="1" smtClean="0"/>
              <a:t>Pranatamas</a:t>
            </a:r>
            <a:r>
              <a:rPr lang="en-US" dirty="0" smtClean="0"/>
              <a:t> for enhancing reality perception.</a:t>
            </a:r>
          </a:p>
          <a:p>
            <a:r>
              <a:rPr lang="en-US" dirty="0" smtClean="0"/>
              <a:t> 6. Autogenic practices may be coupled with </a:t>
            </a:r>
            <a:r>
              <a:rPr lang="en-US" dirty="0" err="1" smtClean="0"/>
              <a:t>Omkar</a:t>
            </a:r>
            <a:r>
              <a:rPr lang="en-US" dirty="0" smtClean="0"/>
              <a:t> or </a:t>
            </a:r>
            <a:r>
              <a:rPr lang="en-US" dirty="0" err="1" smtClean="0"/>
              <a:t>Kriya</a:t>
            </a:r>
            <a:r>
              <a:rPr lang="en-US" dirty="0" smtClean="0"/>
              <a:t> Yoga for a better emotional stability.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7. Extrovert individuals with a tendency to neuroticism can be recommended </a:t>
            </a:r>
            <a:r>
              <a:rPr lang="en-US" dirty="0" err="1" smtClean="0"/>
              <a:t>Kriya</a:t>
            </a:r>
            <a:r>
              <a:rPr lang="en-US" dirty="0" smtClean="0"/>
              <a:t> Yoga while those having an inclination to depression can be recommended backward bending </a:t>
            </a:r>
            <a:r>
              <a:rPr lang="en-US" i="1" dirty="0" err="1" smtClean="0"/>
              <a:t>asanas</a:t>
            </a:r>
            <a:r>
              <a:rPr lang="en-US" dirty="0" smtClean="0"/>
              <a:t> and </a:t>
            </a:r>
            <a:r>
              <a:rPr lang="en-US" i="1" dirty="0" err="1" smtClean="0"/>
              <a:t>Ujjayi</a:t>
            </a:r>
            <a:r>
              <a:rPr lang="en-US" i="1" dirty="0" smtClean="0"/>
              <a:t> Pranayama.</a:t>
            </a:r>
            <a:endParaRPr lang="en-US" dirty="0" smtClean="0"/>
          </a:p>
          <a:p>
            <a:r>
              <a:rPr lang="en-US" dirty="0" smtClean="0"/>
              <a:t>8. Extroverted persons would benefit most with </a:t>
            </a:r>
            <a:r>
              <a:rPr lang="en-US" i="1" dirty="0" err="1" smtClean="0"/>
              <a:t>Kapalabhati</a:t>
            </a:r>
            <a:r>
              <a:rPr lang="en-US" i="1" dirty="0" smtClean="0"/>
              <a:t>, Yoga </a:t>
            </a:r>
            <a:r>
              <a:rPr lang="en-US" i="1" dirty="0" err="1" smtClean="0"/>
              <a:t>Nidra</a:t>
            </a:r>
            <a:r>
              <a:rPr lang="en-US" i="1" dirty="0" smtClean="0"/>
              <a:t> </a:t>
            </a:r>
            <a:r>
              <a:rPr lang="en-US" dirty="0" smtClean="0"/>
              <a:t>and</a:t>
            </a:r>
            <a:r>
              <a:rPr lang="en-US" i="1" dirty="0" smtClean="0"/>
              <a:t>/or </a:t>
            </a:r>
            <a:r>
              <a:rPr lang="en-US" i="1" dirty="0" err="1" smtClean="0"/>
              <a:t>Sudarshan</a:t>
            </a:r>
            <a:r>
              <a:rPr lang="en-US" i="1" dirty="0" smtClean="0"/>
              <a:t> </a:t>
            </a:r>
            <a:r>
              <a:rPr lang="en-US" i="1" dirty="0" err="1" smtClean="0"/>
              <a:t>Kriya</a:t>
            </a:r>
            <a:r>
              <a:rPr lang="en-US" dirty="0" smtClean="0"/>
              <a:t> along with some convergent thinking strategies.</a:t>
            </a:r>
          </a:p>
          <a:p>
            <a:r>
              <a:rPr lang="en-US" dirty="0" smtClean="0"/>
              <a:t>9. Introverted persons should benefit from divergent thinking coupled with Sun Salutation, </a:t>
            </a:r>
            <a:r>
              <a:rPr lang="en-US" i="1" dirty="0" err="1" smtClean="0"/>
              <a:t>Ujjayi</a:t>
            </a:r>
            <a:r>
              <a:rPr lang="en-US" i="1" dirty="0" smtClean="0"/>
              <a:t> Pranayama</a:t>
            </a:r>
            <a:r>
              <a:rPr lang="en-US" dirty="0" smtClean="0"/>
              <a:t> and </a:t>
            </a:r>
            <a:r>
              <a:rPr lang="en-US" i="1" dirty="0" err="1" smtClean="0"/>
              <a:t>Bhastrika</a:t>
            </a:r>
            <a:r>
              <a:rPr lang="en-US" i="1" dirty="0" smtClean="0"/>
              <a:t>.</a:t>
            </a:r>
            <a:endParaRPr lang="en-US" dirty="0" smtClean="0"/>
          </a:p>
          <a:p>
            <a:r>
              <a:rPr lang="en-US" dirty="0" smtClean="0"/>
              <a:t>10. Persons with hypo-tonicity can be prescribed backward bending </a:t>
            </a:r>
            <a:r>
              <a:rPr lang="en-US" i="1" dirty="0" err="1" smtClean="0"/>
              <a:t>asanas</a:t>
            </a:r>
            <a:r>
              <a:rPr lang="en-US" dirty="0" smtClean="0"/>
              <a:t> with eyes open while persons with hyper-tonicity forward bending </a:t>
            </a:r>
            <a:r>
              <a:rPr lang="en-US" i="1" dirty="0" err="1" smtClean="0"/>
              <a:t>asanas</a:t>
            </a:r>
            <a:r>
              <a:rPr lang="en-US" dirty="0" smtClean="0"/>
              <a:t> with eyes closed alongside the appropriate psychological strategies.  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11. Anxiety stricken persons can be given 10 rounds of </a:t>
            </a:r>
            <a:r>
              <a:rPr lang="en-US" i="1" dirty="0" err="1" smtClean="0"/>
              <a:t>Anuloma</a:t>
            </a:r>
            <a:r>
              <a:rPr lang="en-US" i="1" dirty="0" smtClean="0"/>
              <a:t> </a:t>
            </a:r>
            <a:r>
              <a:rPr lang="en-US" i="1" dirty="0" err="1" smtClean="0"/>
              <a:t>Viloma</a:t>
            </a:r>
            <a:r>
              <a:rPr lang="en-US" i="1" dirty="0" smtClean="0"/>
              <a:t> Pranayama </a:t>
            </a:r>
            <a:r>
              <a:rPr lang="en-US" dirty="0" smtClean="0"/>
              <a:t>before 10 rounds of Low pitched and Low Toned </a:t>
            </a:r>
            <a:r>
              <a:rPr lang="en-US" i="1" dirty="0" err="1" smtClean="0"/>
              <a:t>Omkar</a:t>
            </a:r>
            <a:r>
              <a:rPr lang="en-US" i="1" dirty="0" smtClean="0"/>
              <a:t> </a:t>
            </a:r>
            <a:r>
              <a:rPr lang="en-US" dirty="0" smtClean="0"/>
              <a:t>Recitation along with Cognitive-Behavioral Therapies.</a:t>
            </a:r>
          </a:p>
          <a:p>
            <a:pPr>
              <a:buNone/>
            </a:pPr>
            <a:r>
              <a:rPr lang="en-US" dirty="0" smtClean="0"/>
              <a:t>12. Depressive People can be given 10 rounds of </a:t>
            </a:r>
            <a:r>
              <a:rPr lang="en-US" i="1" dirty="0" err="1" smtClean="0"/>
              <a:t>Ujjayi</a:t>
            </a:r>
            <a:r>
              <a:rPr lang="en-US" i="1" dirty="0" smtClean="0"/>
              <a:t> Pranayama </a:t>
            </a:r>
            <a:r>
              <a:rPr lang="en-US" dirty="0" smtClean="0"/>
              <a:t>followed by 10 rounds of Low pitched and Low toned </a:t>
            </a:r>
            <a:r>
              <a:rPr lang="en-US" i="1" dirty="0" err="1" smtClean="0"/>
              <a:t>Omkar</a:t>
            </a:r>
            <a:r>
              <a:rPr lang="en-US" dirty="0" smtClean="0"/>
              <a:t> Recitation.</a:t>
            </a:r>
          </a:p>
          <a:p>
            <a:pPr>
              <a:buNone/>
            </a:pPr>
            <a:r>
              <a:rPr lang="en-US" dirty="0" smtClean="0"/>
              <a:t>13. Persons with a tendency to exhibit  health related neurotic symptoms on body can be given </a:t>
            </a:r>
            <a:r>
              <a:rPr lang="en-US" i="1" dirty="0" err="1" smtClean="0"/>
              <a:t>Kriya</a:t>
            </a:r>
            <a:r>
              <a:rPr lang="en-US" dirty="0" smtClean="0"/>
              <a:t> </a:t>
            </a:r>
            <a:r>
              <a:rPr lang="en-US" i="1" dirty="0" smtClean="0"/>
              <a:t>Yoga</a:t>
            </a:r>
            <a:r>
              <a:rPr lang="en-US" dirty="0" smtClean="0"/>
              <a:t> session before Meditation.</a:t>
            </a:r>
          </a:p>
          <a:p>
            <a:pPr>
              <a:buNone/>
            </a:pPr>
            <a:r>
              <a:rPr lang="en-US" dirty="0" smtClean="0"/>
              <a:t>14.  Person having psychological problems like lack of initiative and low spirit can be initiated into Transcendental type of Meditation. </a:t>
            </a:r>
          </a:p>
        </p:txBody>
      </p:sp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yogic principles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i="1" dirty="0" err="1" smtClean="0">
                <a:solidFill>
                  <a:srgbClr val="7030A0"/>
                </a:solidFill>
              </a:rPr>
              <a:t>Shankaracharya</a:t>
            </a:r>
            <a:r>
              <a:rPr lang="en-US" i="1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of </a:t>
            </a:r>
            <a:r>
              <a:rPr lang="en-US" dirty="0" err="1" smtClean="0">
                <a:solidFill>
                  <a:srgbClr val="7030A0"/>
                </a:solidFill>
              </a:rPr>
              <a:t>Govarddhanpitha</a:t>
            </a:r>
            <a:r>
              <a:rPr lang="en-US" dirty="0" smtClean="0">
                <a:solidFill>
                  <a:srgbClr val="7030A0"/>
                </a:solidFill>
              </a:rPr>
              <a:t> has described</a:t>
            </a:r>
          </a:p>
          <a:p>
            <a:pPr>
              <a:buNone/>
            </a:pPr>
            <a:endParaRPr lang="en-US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1. </a:t>
            </a:r>
            <a:r>
              <a:rPr lang="en-US" i="1" dirty="0" err="1" smtClean="0">
                <a:solidFill>
                  <a:srgbClr val="7030A0"/>
                </a:solidFill>
              </a:rPr>
              <a:t>Satsvarupa</a:t>
            </a:r>
            <a:endParaRPr lang="en-US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2.</a:t>
            </a:r>
            <a:r>
              <a:rPr lang="en-US" i="1" dirty="0" smtClean="0">
                <a:solidFill>
                  <a:srgbClr val="7030A0"/>
                </a:solidFill>
              </a:rPr>
              <a:t>Chit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</a:rPr>
              <a:t>padartha</a:t>
            </a:r>
            <a:r>
              <a:rPr lang="en-US" dirty="0" smtClean="0">
                <a:solidFill>
                  <a:srgbClr val="7030A0"/>
                </a:solidFill>
              </a:rPr>
              <a:t>                Yogic mindfulness(1,2,3)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3.</a:t>
            </a:r>
            <a:r>
              <a:rPr lang="en-US" i="1" dirty="0" smtClean="0">
                <a:solidFill>
                  <a:srgbClr val="7030A0"/>
                </a:solidFill>
              </a:rPr>
              <a:t>Anand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</a:rPr>
              <a:t>padartha</a:t>
            </a:r>
            <a:endParaRPr lang="en-US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4. </a:t>
            </a:r>
            <a:r>
              <a:rPr lang="en-US" i="1" dirty="0" err="1" smtClean="0">
                <a:solidFill>
                  <a:srgbClr val="7030A0"/>
                </a:solidFill>
              </a:rPr>
              <a:t>Mukta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</a:rPr>
              <a:t>svarupa</a:t>
            </a:r>
            <a:endParaRPr lang="en-US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5. </a:t>
            </a:r>
            <a:r>
              <a:rPr lang="en-US" i="1" dirty="0" err="1" smtClean="0">
                <a:solidFill>
                  <a:srgbClr val="7030A0"/>
                </a:solidFill>
              </a:rPr>
              <a:t>Isha</a:t>
            </a:r>
            <a:r>
              <a:rPr lang="en-US" i="1" dirty="0" smtClean="0">
                <a:solidFill>
                  <a:srgbClr val="7030A0"/>
                </a:solidFill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</a:rPr>
              <a:t>svarupa</a:t>
            </a:r>
            <a:r>
              <a:rPr lang="en-US" i="1" dirty="0" smtClean="0">
                <a:solidFill>
                  <a:srgbClr val="7030A0"/>
                </a:solidFill>
              </a:rPr>
              <a:t>  </a:t>
            </a:r>
            <a:r>
              <a:rPr lang="en-US" dirty="0" smtClean="0">
                <a:solidFill>
                  <a:srgbClr val="7030A0"/>
                </a:solidFill>
              </a:rPr>
              <a:t>    Divinity (i.e. yogic  creativity (4,5)  </a:t>
            </a:r>
          </a:p>
          <a:p>
            <a:pPr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105400" y="44317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flipV="1">
            <a:off x="5791200" y="4343400"/>
            <a:ext cx="484632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2058194" y="3961606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Abstract awareness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48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4800" dirty="0" smtClean="0">
                <a:solidFill>
                  <a:srgbClr val="7030A0"/>
                </a:solidFill>
              </a:rPr>
              <a:t>  Abstract awareness- the great      path to stimulating your creative intelligence</a:t>
            </a:r>
            <a:endParaRPr lang="en-US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 smtClean="0">
                <a:solidFill>
                  <a:srgbClr val="C00000"/>
                </a:solidFill>
              </a:rPr>
              <a:t>Genesis of Ill Health as per P.Y.S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8767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sz="12800" b="1" dirty="0" smtClean="0"/>
              <a:t>    </a:t>
            </a:r>
            <a:r>
              <a:rPr lang="en-US" sz="12800" b="1" i="1" dirty="0" err="1" smtClean="0"/>
              <a:t>Kleshas</a:t>
            </a:r>
            <a:r>
              <a:rPr lang="en-US" sz="12800" b="1" i="1" dirty="0" smtClean="0"/>
              <a:t>  </a:t>
            </a:r>
            <a:r>
              <a:rPr lang="en-US" sz="12800" b="1" dirty="0" smtClean="0"/>
              <a:t>     x          Environment = </a:t>
            </a:r>
            <a:r>
              <a:rPr lang="en-US" sz="12800" b="1" i="1" dirty="0" err="1" smtClean="0"/>
              <a:t>Cittavrttis</a:t>
            </a:r>
            <a:endParaRPr lang="en-US" sz="12800" b="1" i="1" dirty="0" smtClean="0"/>
          </a:p>
          <a:p>
            <a:pPr>
              <a:buNone/>
            </a:pPr>
            <a:r>
              <a:rPr lang="en-US" sz="12800" dirty="0" smtClean="0"/>
              <a:t>(</a:t>
            </a:r>
            <a:r>
              <a:rPr lang="en-US" sz="12800" i="1" dirty="0" err="1" smtClean="0"/>
              <a:t>Vichchhinna</a:t>
            </a:r>
            <a:r>
              <a:rPr lang="en-US" sz="12800" dirty="0" smtClean="0"/>
              <a:t> &amp; </a:t>
            </a:r>
            <a:r>
              <a:rPr lang="en-US" sz="12800" i="1" dirty="0" err="1" smtClean="0"/>
              <a:t>Udara</a:t>
            </a:r>
            <a:r>
              <a:rPr lang="en-US" sz="12800" i="1" dirty="0" smtClean="0"/>
              <a:t> levels</a:t>
            </a:r>
            <a:r>
              <a:rPr lang="en-US" sz="12800" dirty="0" smtClean="0"/>
              <a:t>)</a:t>
            </a:r>
          </a:p>
          <a:p>
            <a:pPr>
              <a:buNone/>
            </a:pPr>
            <a:r>
              <a:rPr lang="en-US" sz="12800" dirty="0" smtClean="0"/>
              <a:t>							</a:t>
            </a:r>
            <a:r>
              <a:rPr lang="en-US" sz="8000" dirty="0" smtClean="0"/>
              <a:t> </a:t>
            </a:r>
            <a:r>
              <a:rPr lang="en-US" dirty="0" smtClean="0"/>
              <a:t>		</a:t>
            </a:r>
          </a:p>
          <a:p>
            <a:r>
              <a:rPr lang="en-US" dirty="0" smtClean="0"/>
              <a:t>						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																																																																											</a:t>
            </a:r>
          </a:p>
          <a:p>
            <a:r>
              <a:rPr lang="en-US" dirty="0" smtClean="0"/>
              <a:t>																																																																												</a:t>
            </a:r>
          </a:p>
          <a:p>
            <a:r>
              <a:rPr lang="en-US" dirty="0" smtClean="0"/>
              <a:t> 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3962400"/>
            <a:ext cx="24384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 smtClean="0"/>
              <a:t>Sanskaras</a:t>
            </a:r>
            <a:r>
              <a:rPr lang="en-US" b="1" dirty="0" smtClean="0"/>
              <a:t> or enduring</a:t>
            </a:r>
            <a:endParaRPr lang="en-US" dirty="0" smtClean="0"/>
          </a:p>
          <a:p>
            <a:r>
              <a:rPr lang="en-US" b="1" dirty="0" smtClean="0"/>
              <a:t>Impressions</a:t>
            </a:r>
            <a:r>
              <a:rPr lang="en-US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5486400"/>
            <a:ext cx="7239000" cy="685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b="1" dirty="0" smtClean="0"/>
              <a:t>Non – reconciliatory stance towards </a:t>
            </a:r>
            <a:r>
              <a:rPr lang="en-US" b="1" i="1" dirty="0" err="1" smtClean="0"/>
              <a:t>Antarayas</a:t>
            </a:r>
            <a:r>
              <a:rPr lang="en-US" b="1" i="1" dirty="0" smtClean="0"/>
              <a:t> </a:t>
            </a:r>
            <a:r>
              <a:rPr lang="en-US" b="1" dirty="0" smtClean="0"/>
              <a:t>&amp; </a:t>
            </a:r>
            <a:r>
              <a:rPr lang="en-US" b="1" i="1" dirty="0" err="1" smtClean="0"/>
              <a:t>Vikshepa</a:t>
            </a:r>
            <a:r>
              <a:rPr lang="en-US" b="1" i="1" dirty="0" smtClean="0"/>
              <a:t>  </a:t>
            </a:r>
            <a:r>
              <a:rPr lang="en-US" b="1" i="1" dirty="0" err="1" smtClean="0"/>
              <a:t>Sahabhuvah</a:t>
            </a:r>
            <a:r>
              <a:rPr lang="en-US" b="1" i="1" dirty="0" smtClean="0"/>
              <a:t> </a:t>
            </a:r>
            <a:endParaRPr lang="en-US" i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5867400" y="3886200"/>
            <a:ext cx="1905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i="1" dirty="0" err="1" smtClean="0"/>
              <a:t>Vritti</a:t>
            </a:r>
            <a:r>
              <a:rPr lang="en-US" b="1" i="1" dirty="0" smtClean="0"/>
              <a:t>  </a:t>
            </a:r>
            <a:r>
              <a:rPr lang="en-US" b="1" i="1" dirty="0" err="1" smtClean="0"/>
              <a:t>Sarupya</a:t>
            </a:r>
            <a:r>
              <a:rPr lang="en-US" b="1" i="1" dirty="0" smtClean="0"/>
              <a:t> </a:t>
            </a:r>
            <a:endParaRPr lang="en-US" i="1" dirty="0" smtClean="0"/>
          </a:p>
          <a:p>
            <a:r>
              <a:rPr lang="en-US" i="1" dirty="0" smtClean="0"/>
              <a:t>   </a:t>
            </a:r>
            <a:endParaRPr lang="en-US" i="1" dirty="0"/>
          </a:p>
        </p:txBody>
      </p:sp>
      <p:sp>
        <p:nvSpPr>
          <p:cNvPr id="8" name="Down Arrow 7"/>
          <p:cNvSpPr/>
          <p:nvPr/>
        </p:nvSpPr>
        <p:spPr>
          <a:xfrm>
            <a:off x="7162800" y="3200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6934200" y="31242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1143000" y="33528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1371600" y="34290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7239000" y="48006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0800000">
            <a:off x="7010400" y="46482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5400000">
            <a:off x="4419600" y="3048000"/>
            <a:ext cx="152400" cy="228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6200000">
            <a:off x="4610100" y="3009900"/>
            <a:ext cx="152400" cy="2057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0800000">
            <a:off x="1447800" y="4724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143000" y="48006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410200" y="2971800"/>
            <a:ext cx="11430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Psychic stage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105400" y="4800600"/>
            <a:ext cx="16764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Psychosomatic stage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828800" y="3048000"/>
            <a:ext cx="11430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organic stage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57400" y="4724400"/>
            <a:ext cx="12192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somatic stage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Stimulating potentials for </a:t>
            </a:r>
            <a:r>
              <a:rPr lang="en-US" i="1" dirty="0" err="1" smtClean="0"/>
              <a:t>vibhutis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en-US" b="1" dirty="0" smtClean="0"/>
              <a:t>		                   Comprehensive awareness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			Doing justice to your values </a:t>
            </a:r>
            <a:endParaRPr lang="en-US" dirty="0" smtClean="0"/>
          </a:p>
          <a:p>
            <a:r>
              <a:rPr lang="en-US" b="1" dirty="0" smtClean="0"/>
              <a:t>				</a:t>
            </a:r>
            <a:endParaRPr lang="en-US" dirty="0" smtClean="0"/>
          </a:p>
          <a:p>
            <a:r>
              <a:rPr lang="en-US" b="1" dirty="0" smtClean="0"/>
              <a:t>Stimulating		Continual Growth </a:t>
            </a:r>
            <a:endParaRPr lang="en-US" dirty="0" smtClean="0"/>
          </a:p>
          <a:p>
            <a:r>
              <a:rPr lang="en-US" b="1" dirty="0" smtClean="0"/>
              <a:t>Potentials</a:t>
            </a:r>
            <a:endParaRPr lang="en-US" dirty="0" smtClean="0"/>
          </a:p>
          <a:p>
            <a:r>
              <a:rPr lang="en-US" b="1" dirty="0" smtClean="0"/>
              <a:t>			Creativity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			Self Confidence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			Self-dependence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			Freedom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886200" y="19050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3886200" y="24384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3886200" y="30480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3886200" y="35052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886200" y="41910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886200" y="4953000"/>
            <a:ext cx="179832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Right Arrow 9"/>
          <p:cNvSpPr/>
          <p:nvPr/>
        </p:nvSpPr>
        <p:spPr>
          <a:xfrm>
            <a:off x="1981200" y="1752600"/>
            <a:ext cx="731520" cy="4114800"/>
          </a:xfrm>
          <a:prstGeom prst="curvedRightArrow">
            <a:avLst>
              <a:gd name="adj1" fmla="val 30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 rot="10800000">
            <a:off x="2468880" y="1752600"/>
            <a:ext cx="731520" cy="4038467"/>
          </a:xfrm>
          <a:prstGeom prst="curvedLeftArrow">
            <a:avLst>
              <a:gd name="adj1" fmla="val 30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1. Yoga practices can be made more and more experiential through methods available in yogic texts. 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2. All experiential inputs ultimately lead one to an abstract awareness which verily is the medium for achieving spiritual experiences  which  gets amply reflected in Positivity &amp; Peace.  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3. Psychological interventions can be judiciously combined with experiential yoga techniques for Positivity &amp; Peace.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</p:spTree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Om </a:t>
            </a:r>
            <a:r>
              <a:rPr lang="en-US" b="1" dirty="0" err="1" smtClean="0">
                <a:solidFill>
                  <a:srgbClr val="C00000"/>
                </a:solidFill>
              </a:rPr>
              <a:t>Shanti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Shanti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Shantih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902</Words>
  <Application>Microsoft Office PowerPoint</Application>
  <PresentationFormat>On-screen Show (4:3)</PresentationFormat>
  <Paragraphs>105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Positivity &amp; Peace With Yogic Techniques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The yogic principles </vt:lpstr>
      <vt:lpstr>Abstract awareness</vt:lpstr>
      <vt:lpstr>Genesis of Ill Health as per P.Y.S</vt:lpstr>
      <vt:lpstr>Stimulating potentials for vibhutis</vt:lpstr>
      <vt:lpstr>Concluding Remarks</vt:lpstr>
      <vt:lpstr> Om Shanti Shanti Shantih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of siddhis  and the yogic principles governing them</dc:title>
  <dc:creator>NEO</dc:creator>
  <cp:lastModifiedBy>Bhogal</cp:lastModifiedBy>
  <cp:revision>220</cp:revision>
  <dcterms:created xsi:type="dcterms:W3CDTF">2011-12-21T06:18:21Z</dcterms:created>
  <dcterms:modified xsi:type="dcterms:W3CDTF">2015-05-04T02:02:50Z</dcterms:modified>
</cp:coreProperties>
</file>