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58" r:id="rId5"/>
    <p:sldId id="261" r:id="rId6"/>
    <p:sldId id="260" r:id="rId7"/>
    <p:sldId id="264" r:id="rId8"/>
    <p:sldId id="265" r:id="rId9"/>
    <p:sldId id="266" r:id="rId10"/>
    <p:sldId id="268" r:id="rId11"/>
    <p:sldId id="267" r:id="rId12"/>
    <p:sldId id="269" r:id="rId13"/>
    <p:sldId id="271" r:id="rId14"/>
    <p:sldId id="270" r:id="rId15"/>
    <p:sldId id="272" r:id="rId16"/>
    <p:sldId id="273"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934"/>
    <p:restoredTop sz="92723"/>
  </p:normalViewPr>
  <p:slideViewPr>
    <p:cSldViewPr snapToGrid="0" snapToObjects="1">
      <p:cViewPr varScale="1">
        <p:scale>
          <a:sx n="102" d="100"/>
          <a:sy n="102" d="100"/>
        </p:scale>
        <p:origin x="144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_tradnl"/>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_tradnl"/>
              <a:t>Haga clic para modificar el estilo de subtítulo del patrón</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7/6/19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_tradnl"/>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7/6/19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_tradnl"/>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los estilos de texto del patrón</a:t>
            </a:r>
          </a:p>
        </p:txBody>
      </p:sp>
      <p:sp>
        <p:nvSpPr>
          <p:cNvPr id="4" name="Date Placeholder 3"/>
          <p:cNvSpPr>
            <a:spLocks noGrp="1"/>
          </p:cNvSpPr>
          <p:nvPr>
            <p:ph type="dt" sz="half" idx="10"/>
          </p:nvPr>
        </p:nvSpPr>
        <p:spPr/>
        <p:txBody>
          <a:bodyPr/>
          <a:lstStyle/>
          <a:p>
            <a:fld id="{20EBB0C4-6273-4C6E-B9BD-2EDC30F1CD52}" type="datetimeFigureOut">
              <a:rPr lang="en-US" dirty="0"/>
              <a:t>7/6/19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_tradnl"/>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7/6/19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_tradnl"/>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7/6/19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Haga clic para modificar el estilo de título del patrón</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7/6/19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7/6/19</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_tradnl"/>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7/6/19</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_tradnl"/>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solidFill>
            <a:schemeClr val="accent3"/>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a:t>Arrastre la imagen al marcador de posición o haga clic en el icono para agregarla</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los estilos de texto del patrón</a:t>
            </a:r>
          </a:p>
        </p:txBody>
      </p:sp>
      <p:sp>
        <p:nvSpPr>
          <p:cNvPr id="5" name="Date Placeholder 4"/>
          <p:cNvSpPr>
            <a:spLocks noGrp="1"/>
          </p:cNvSpPr>
          <p:nvPr>
            <p:ph type="dt" sz="half" idx="10"/>
          </p:nvPr>
        </p:nvSpPr>
        <p:spPr/>
        <p:txBody>
          <a:bodyPr/>
          <a:lstStyle/>
          <a:p>
            <a:fld id="{C9CAD897-D46E-4AD2-BD9B-49DD3E640873}" type="datetimeFigureOut">
              <a:rPr lang="en-US" dirty="0"/>
              <a:t>7/6/19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7/6/19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_tradnl"/>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7/6/19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_tradnl"/>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7/6/19</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‹Nº›</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_tradnl" dirty="0" err="1"/>
              <a:t>Gillo</a:t>
            </a:r>
            <a:r>
              <a:rPr lang="es-ES_tradnl" dirty="0"/>
              <a:t> </a:t>
            </a:r>
            <a:r>
              <a:rPr lang="es-ES_tradnl" dirty="0" err="1"/>
              <a:t>Dorfles</a:t>
            </a:r>
            <a:r>
              <a:rPr lang="es-ES_tradnl" dirty="0"/>
              <a:t>*</a:t>
            </a:r>
            <a:br>
              <a:rPr lang="es-ES_tradnl" dirty="0"/>
            </a:br>
            <a:r>
              <a:rPr lang="es-ES_tradnl" sz="2400" dirty="0"/>
              <a:t>Poeta, pianista, pintor, escultor, medico, critico de arte, escritor. 1910, Trieste </a:t>
            </a:r>
            <a:r>
              <a:rPr lang="mr-IN" sz="2400" dirty="0"/>
              <a:t>–</a:t>
            </a:r>
            <a:r>
              <a:rPr lang="es-ES_tradnl" sz="2400" dirty="0"/>
              <a:t> </a:t>
            </a:r>
            <a:br>
              <a:rPr lang="es-ES_tradnl" sz="2400" dirty="0"/>
            </a:br>
            <a:br>
              <a:rPr lang="es-ES_tradnl" dirty="0"/>
            </a:br>
            <a:r>
              <a:rPr lang="es-ES_tradnl" dirty="0"/>
              <a:t>El devenir de las artes</a:t>
            </a:r>
          </a:p>
        </p:txBody>
      </p:sp>
      <p:sp>
        <p:nvSpPr>
          <p:cNvPr id="3" name="Subtítulo 2"/>
          <p:cNvSpPr>
            <a:spLocks noGrp="1"/>
          </p:cNvSpPr>
          <p:nvPr>
            <p:ph type="subTitle" idx="1"/>
          </p:nvPr>
        </p:nvSpPr>
        <p:spPr>
          <a:xfrm>
            <a:off x="1100051" y="4455620"/>
            <a:ext cx="10058400" cy="1643428"/>
          </a:xfrm>
        </p:spPr>
        <p:txBody>
          <a:bodyPr/>
          <a:lstStyle/>
          <a:p>
            <a:r>
              <a:rPr lang="es-ES_tradnl" dirty="0"/>
              <a:t>Todos los intentos de clasificación y sistematización resultan, hoy en día, aleatorios: eso, por causa de la metamorfosis continua de los tiempos. </a:t>
            </a:r>
          </a:p>
          <a:p>
            <a:r>
              <a:rPr lang="es-ES_tradnl" b="1" dirty="0">
                <a:solidFill>
                  <a:srgbClr val="FF0000"/>
                </a:solidFill>
              </a:rPr>
              <a:t>Resumen por Silvia </a:t>
            </a:r>
            <a:r>
              <a:rPr lang="es-ES_tradnl" b="1" dirty="0" err="1">
                <a:solidFill>
                  <a:srgbClr val="FF0000"/>
                </a:solidFill>
              </a:rPr>
              <a:t>barbotto</a:t>
            </a:r>
            <a:r>
              <a:rPr lang="es-ES_tradnl" b="1" dirty="0">
                <a:solidFill>
                  <a:srgbClr val="FF0000"/>
                </a:solidFill>
              </a:rPr>
              <a:t> Forzano 2018</a:t>
            </a:r>
          </a:p>
          <a:p>
            <a:endParaRPr lang="es-ES_tradnl" dirty="0"/>
          </a:p>
        </p:txBody>
      </p:sp>
    </p:spTree>
    <p:extLst>
      <p:ext uri="{BB962C8B-B14F-4D97-AF65-F5344CB8AC3E}">
        <p14:creationId xmlns:p14="http://schemas.microsoft.com/office/powerpoint/2010/main" val="5930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26941" y="635912"/>
            <a:ext cx="10170942" cy="5582007"/>
          </a:xfrm>
        </p:spPr>
        <p:txBody>
          <a:bodyPr>
            <a:normAutofit fontScale="92500" lnSpcReduction="10000"/>
          </a:bodyPr>
          <a:lstStyle/>
          <a:p>
            <a:r>
              <a:rPr lang="es-ES_tradnl" dirty="0"/>
              <a:t>Primera consideración: </a:t>
            </a:r>
          </a:p>
          <a:p>
            <a:r>
              <a:rPr lang="es-ES_tradnl" dirty="0"/>
              <a:t>Devenir de las artes = su consumo? (¿Qué entendemos por consumo?)</a:t>
            </a:r>
          </a:p>
          <a:p>
            <a:r>
              <a:rPr lang="es-ES_tradnl" dirty="0"/>
              <a:t>Cualquier intento de sistematización es provisional, transitorio.</a:t>
            </a:r>
          </a:p>
          <a:p>
            <a:r>
              <a:rPr lang="es-ES_tradnl" dirty="0"/>
              <a:t>No hay “verdades estéticas” ni categorías estéticas perennes o estables.</a:t>
            </a:r>
          </a:p>
          <a:p>
            <a:r>
              <a:rPr lang="es-ES_tradnl" dirty="0"/>
              <a:t>Como hacer? Qué propone </a:t>
            </a:r>
            <a:r>
              <a:rPr lang="es-ES_tradnl" dirty="0" err="1"/>
              <a:t>Dorfles</a:t>
            </a:r>
            <a:r>
              <a:rPr lang="es-ES_tradnl" dirty="0"/>
              <a:t>?</a:t>
            </a:r>
          </a:p>
          <a:p>
            <a:r>
              <a:rPr lang="es-ES_tradnl" dirty="0"/>
              <a:t>A la hora de investigar, analizar aspectos de las artes “he tomado como punto de partida su objetividad fenomenológica”(pues los aspectos históricos ya están agotados)</a:t>
            </a:r>
          </a:p>
          <a:p>
            <a:r>
              <a:rPr lang="es-ES_tradnl" dirty="0"/>
              <a:t>No es necesario recurrir a otras disciplinas cuales la historia, la psicología, la biología para analizar las Artes</a:t>
            </a:r>
            <a:r>
              <a:rPr lang="mr-IN" dirty="0"/>
              <a:t>…</a:t>
            </a:r>
            <a:endParaRPr lang="es-ES_tradnl" dirty="0"/>
          </a:p>
          <a:p>
            <a:r>
              <a:rPr lang="es-ES_tradnl" dirty="0"/>
              <a:t>Más bien podemos quedarnos con características intrínsecas: Ej.</a:t>
            </a:r>
          </a:p>
          <a:p>
            <a:pPr>
              <a:buFont typeface="Arial" charset="0"/>
              <a:buChar char="•"/>
            </a:pPr>
            <a:r>
              <a:rPr lang="es-ES_tradnl" u="sng" dirty="0"/>
              <a:t>Color tonal</a:t>
            </a:r>
            <a:r>
              <a:rPr lang="es-ES_tradnl" dirty="0"/>
              <a:t>: cuando hay un tono, una tinta que prevale, con sus variantes, diferentes grados de saturación y luminosidad (resultan suaves)</a:t>
            </a:r>
          </a:p>
          <a:p>
            <a:r>
              <a:rPr lang="es-ES_tradnl" sz="2200" b="1" dirty="0"/>
              <a:t>vs </a:t>
            </a:r>
          </a:p>
          <a:p>
            <a:pPr>
              <a:buFont typeface="Arial" charset="0"/>
              <a:buChar char="•"/>
            </a:pPr>
            <a:r>
              <a:rPr lang="es-ES_tradnl" u="sng" dirty="0"/>
              <a:t>Color tímbrico: </a:t>
            </a:r>
            <a:r>
              <a:rPr lang="es-ES_tradnl" dirty="0"/>
              <a:t>brillante, saturo, puro, el mismo tono tiene pocas gradaciones o variantes (resulta vivaz)</a:t>
            </a:r>
            <a:endParaRPr lang="es-ES_tradnl" u="sng" dirty="0"/>
          </a:p>
        </p:txBody>
      </p:sp>
    </p:spTree>
    <p:extLst>
      <p:ext uri="{BB962C8B-B14F-4D97-AF65-F5344CB8AC3E}">
        <p14:creationId xmlns:p14="http://schemas.microsoft.com/office/powerpoint/2010/main" val="982103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8826" y="1688124"/>
            <a:ext cx="5997003" cy="3688156"/>
          </a:xfrm>
        </p:spPr>
      </p:pic>
      <p:pic>
        <p:nvPicPr>
          <p:cNvPr id="6" name="Marcador de contenido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74509" y="1309546"/>
            <a:ext cx="5745154" cy="4445312"/>
          </a:xfrm>
        </p:spPr>
      </p:pic>
    </p:spTree>
    <p:extLst>
      <p:ext uri="{BB962C8B-B14F-4D97-AF65-F5344CB8AC3E}">
        <p14:creationId xmlns:p14="http://schemas.microsoft.com/office/powerpoint/2010/main" val="197037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sz="2800" dirty="0"/>
              <a:t>Intentamos analizar las artes en su devenir, tal como las vemos desarrollarse, mudar, marchitar...</a:t>
            </a:r>
            <a:br>
              <a:rPr lang="es-ES_tradnl" sz="2800" dirty="0"/>
            </a:br>
            <a:r>
              <a:rPr lang="es-ES_tradnl" sz="2800" dirty="0"/>
              <a:t>Valorando su </a:t>
            </a:r>
            <a:r>
              <a:rPr lang="es-ES_tradnl" sz="2800" b="1" u="sng" dirty="0"/>
              <a:t>realidad fenoménica y su función ética</a:t>
            </a:r>
            <a:r>
              <a:rPr lang="es-ES_tradnl" sz="2800" u="sng" dirty="0"/>
              <a:t>. </a:t>
            </a:r>
          </a:p>
        </p:txBody>
      </p:sp>
      <p:sp>
        <p:nvSpPr>
          <p:cNvPr id="3" name="Marcador de contenido 2"/>
          <p:cNvSpPr>
            <a:spLocks noGrp="1"/>
          </p:cNvSpPr>
          <p:nvPr>
            <p:ph idx="1"/>
          </p:nvPr>
        </p:nvSpPr>
        <p:spPr>
          <a:xfrm>
            <a:off x="474980" y="2079837"/>
            <a:ext cx="7106920" cy="4023360"/>
          </a:xfrm>
        </p:spPr>
        <p:txBody>
          <a:bodyPr>
            <a:normAutofit fontScale="85000" lnSpcReduction="10000"/>
          </a:bodyPr>
          <a:lstStyle/>
          <a:p>
            <a:r>
              <a:rPr lang="es-ES_tradnl" dirty="0"/>
              <a:t>Estamos en una época como nunca antes: el disfrute del arte es para todos. </a:t>
            </a:r>
          </a:p>
          <a:p>
            <a:r>
              <a:rPr lang="es-ES_tradnl" dirty="0"/>
              <a:t>Por un lado el arte ha penetrado en los diversos sectores de la vida, en cualquier actividad</a:t>
            </a:r>
          </a:p>
          <a:p>
            <a:r>
              <a:rPr lang="es-ES_tradnl" dirty="0"/>
              <a:t>Por el otro lado hay perseverancia en la creación.</a:t>
            </a:r>
            <a:endParaRPr lang="es-ES_tradnl" sz="3200" dirty="0"/>
          </a:p>
          <a:p>
            <a:endParaRPr lang="es-ES_tradnl" sz="3200" dirty="0"/>
          </a:p>
          <a:p>
            <a:r>
              <a:rPr lang="es-ES_tradnl" sz="3900" dirty="0"/>
              <a:t>El arte, mas que nunca, puede convertirse en fuente de catarsis* y en luminaria constante e insustituible. </a:t>
            </a:r>
          </a:p>
          <a:p>
            <a:r>
              <a:rPr lang="es-ES_tradnl" sz="3200" dirty="0"/>
              <a:t>*</a:t>
            </a:r>
            <a:r>
              <a:rPr lang="es-ES_tradnl" sz="2400" dirty="0"/>
              <a:t>proceso de purificación (del latín)</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1800" y="2079837"/>
            <a:ext cx="2895600" cy="4038600"/>
          </a:xfrm>
          <a:prstGeom prst="rect">
            <a:avLst/>
          </a:prstGeom>
        </p:spPr>
      </p:pic>
    </p:spTree>
    <p:extLst>
      <p:ext uri="{BB962C8B-B14F-4D97-AF65-F5344CB8AC3E}">
        <p14:creationId xmlns:p14="http://schemas.microsoft.com/office/powerpoint/2010/main" val="720630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957580" y="1965452"/>
            <a:ext cx="10058400" cy="3566160"/>
          </a:xfrm>
        </p:spPr>
        <p:txBody>
          <a:bodyPr>
            <a:normAutofit fontScale="90000"/>
          </a:bodyPr>
          <a:lstStyle/>
          <a:p>
            <a:r>
              <a:rPr lang="es-ES_tradnl" sz="2200" dirty="0"/>
              <a:t>Hablar de  ”imagen” como entidad en </a:t>
            </a:r>
            <a:r>
              <a:rPr lang="es-ES_tradnl" sz="2200" dirty="0" err="1"/>
              <a:t>sì</a:t>
            </a:r>
            <a:r>
              <a:rPr lang="es-ES_tradnl" sz="2200" dirty="0"/>
              <a:t> misma, a la hora de hablar de creación y fruición del arte, es reductivo. </a:t>
            </a:r>
            <a:br>
              <a:rPr lang="es-ES_tradnl" sz="2200" dirty="0"/>
            </a:br>
            <a:br>
              <a:rPr lang="es-ES_tradnl" sz="2200" dirty="0"/>
            </a:br>
            <a:r>
              <a:rPr lang="es-ES_tradnl" sz="2200" dirty="0"/>
              <a:t>Ya que hace falta usarlo , definimos bien el cómo usarlo: no nos reducimos a la IMAGEN en su aspecto exclusivamente figurativo. </a:t>
            </a:r>
            <a:br>
              <a:rPr lang="es-ES_tradnl" sz="2200" dirty="0"/>
            </a:br>
            <a:r>
              <a:rPr lang="es-ES_tradnl" sz="2200" dirty="0"/>
              <a:t>Ej. Hay una vasta gama de imágenes no figurativas: imágenes poéticas, musicales</a:t>
            </a:r>
            <a:r>
              <a:rPr lang="mr-IN" sz="2200" dirty="0"/>
              <a:t>…</a:t>
            </a:r>
            <a:br>
              <a:rPr lang="es-ES" sz="2200" dirty="0"/>
            </a:br>
            <a:br>
              <a:rPr lang="es-ES" sz="2200" dirty="0"/>
            </a:br>
            <a:r>
              <a:rPr lang="es-ES" sz="2200" dirty="0"/>
              <a:t>Para el espectador, apreciador, critico, investigador del arte, es posible crear sus propias imágenes estéticas, lo cual depende de su capacidad de adaptación a las cualidades formativas de la obra de arte que le es ofrecida y en la cual PARTICIPA. </a:t>
            </a:r>
            <a:br>
              <a:rPr lang="es-ES" sz="2200" dirty="0"/>
            </a:br>
            <a:br>
              <a:rPr lang="es-ES" sz="2200" dirty="0"/>
            </a:br>
            <a:r>
              <a:rPr lang="es-ES" sz="2200" dirty="0"/>
              <a:t>Así como NO ES POSIBLE reducir toda imagen a su apariencia perceptible, tampoco es posible reducir la imaginación (creadora) a algo desarraigado de todo elemento fenomenológico. </a:t>
            </a:r>
            <a:br>
              <a:rPr lang="es-ES" sz="2200" dirty="0"/>
            </a:br>
            <a:br>
              <a:rPr lang="es-ES" sz="2200" dirty="0"/>
            </a:br>
            <a:r>
              <a:rPr lang="es-ES" sz="2200" dirty="0"/>
              <a:t>Lo fenomenológico tiene diferentes características según los autores, por </a:t>
            </a:r>
            <a:r>
              <a:rPr lang="es-ES" sz="2200" dirty="0" err="1"/>
              <a:t>ej</a:t>
            </a:r>
            <a:r>
              <a:rPr lang="es-ES" sz="2200" dirty="0"/>
              <a:t>:</a:t>
            </a:r>
            <a:br>
              <a:rPr lang="es-ES" sz="2200" dirty="0"/>
            </a:br>
            <a:r>
              <a:rPr lang="es-ES" sz="2200" dirty="0"/>
              <a:t>- Husserl o </a:t>
            </a:r>
            <a:r>
              <a:rPr lang="es-ES" sz="2200" dirty="0" err="1"/>
              <a:t>Merleu</a:t>
            </a:r>
            <a:r>
              <a:rPr lang="es-ES" sz="2200" dirty="0"/>
              <a:t> Ponty</a:t>
            </a:r>
            <a:br>
              <a:rPr lang="es-ES" sz="2200" dirty="0"/>
            </a:br>
            <a:r>
              <a:rPr lang="es-ES" sz="2200" dirty="0"/>
              <a:t>- Danto: Los datos de la experiencia pueden servir como premisas, como base, como punto de partida para esa posibilidad imaginativa, vista como una corriente autónoma, autóctona, </a:t>
            </a:r>
            <a:r>
              <a:rPr lang="es-ES" sz="2200" dirty="0" err="1"/>
              <a:t>autocreadora</a:t>
            </a:r>
            <a:r>
              <a:rPr lang="es-ES" sz="2200" dirty="0"/>
              <a:t>. </a:t>
            </a:r>
            <a:br>
              <a:rPr lang="es-ES" sz="2200" dirty="0"/>
            </a:br>
            <a:br>
              <a:rPr lang="es-ES" sz="1400" dirty="0"/>
            </a:br>
            <a:endParaRPr lang="es-ES_tradnl" sz="1400" dirty="0"/>
          </a:p>
        </p:txBody>
      </p:sp>
      <p:sp>
        <p:nvSpPr>
          <p:cNvPr id="3" name="Subtítulo 2"/>
          <p:cNvSpPr>
            <a:spLocks noGrp="1"/>
          </p:cNvSpPr>
          <p:nvPr>
            <p:ph type="subTitle" idx="1"/>
          </p:nvPr>
        </p:nvSpPr>
        <p:spPr>
          <a:xfrm>
            <a:off x="1109980" y="5715000"/>
            <a:ext cx="10058400" cy="1143000"/>
          </a:xfrm>
        </p:spPr>
        <p:txBody>
          <a:bodyPr>
            <a:normAutofit/>
          </a:bodyPr>
          <a:lstStyle/>
          <a:p>
            <a:r>
              <a:rPr lang="es-ES_tradnl" sz="3200" dirty="0"/>
              <a:t>I. Imagen e imaginación. Cómo se forman?</a:t>
            </a:r>
          </a:p>
        </p:txBody>
      </p:sp>
    </p:spTree>
    <p:extLst>
      <p:ext uri="{BB962C8B-B14F-4D97-AF65-F5344CB8AC3E}">
        <p14:creationId xmlns:p14="http://schemas.microsoft.com/office/powerpoint/2010/main" val="969829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925830" y="194734"/>
            <a:ext cx="10326369" cy="6129866"/>
          </a:xfrm>
        </p:spPr>
        <p:txBody>
          <a:bodyPr>
            <a:normAutofit lnSpcReduction="10000"/>
          </a:bodyPr>
          <a:lstStyle/>
          <a:p>
            <a:r>
              <a:rPr lang="es-ES_tradnl" dirty="0"/>
              <a:t>Por lo tanto</a:t>
            </a:r>
          </a:p>
          <a:p>
            <a:r>
              <a:rPr lang="es-ES_tradnl" dirty="0"/>
              <a:t>LA IMAGEN es considerada como derivada del dato perceptivo</a:t>
            </a:r>
          </a:p>
          <a:p>
            <a:r>
              <a:rPr lang="es-ES_tradnl" dirty="0"/>
              <a:t>Y</a:t>
            </a:r>
          </a:p>
          <a:p>
            <a:r>
              <a:rPr lang="es-ES_tradnl" dirty="0"/>
              <a:t>LA IMAGINACIÓN es la actividad creadora </a:t>
            </a:r>
            <a:r>
              <a:rPr lang="es-ES_tradnl" dirty="0" err="1"/>
              <a:t>extraperceptiva</a:t>
            </a:r>
            <a:endParaRPr lang="es-ES_tradnl" dirty="0"/>
          </a:p>
          <a:p>
            <a:r>
              <a:rPr lang="es-ES_tradnl" dirty="0"/>
              <a:t>Extra: sobre percepción:</a:t>
            </a:r>
          </a:p>
          <a:p>
            <a:r>
              <a:rPr lang="es-ES_tradnl" dirty="0"/>
              <a:t>- </a:t>
            </a:r>
            <a:r>
              <a:rPr lang="es-ES_tradnl" b="1" dirty="0"/>
              <a:t>Teorías </a:t>
            </a:r>
            <a:r>
              <a:rPr lang="es-ES_tradnl" b="1" dirty="0" err="1"/>
              <a:t>Gestald</a:t>
            </a:r>
            <a:r>
              <a:rPr lang="es-ES_tradnl" b="1" dirty="0"/>
              <a:t> </a:t>
            </a:r>
            <a:r>
              <a:rPr lang="es-ES_tradnl" dirty="0"/>
              <a:t>(forma, en alemán): la forma percibida es considerada totalidad, plenitud. “</a:t>
            </a:r>
            <a:r>
              <a:rPr lang="es-ES_tradnl" dirty="0" err="1"/>
              <a:t>Il</a:t>
            </a:r>
            <a:r>
              <a:rPr lang="es-ES_tradnl" dirty="0"/>
              <a:t> </a:t>
            </a:r>
            <a:r>
              <a:rPr lang="es-ES_tradnl" dirty="0" err="1"/>
              <a:t>tutto</a:t>
            </a:r>
            <a:r>
              <a:rPr lang="es-ES_tradnl" dirty="0"/>
              <a:t> é </a:t>
            </a:r>
            <a:r>
              <a:rPr lang="es-ES_tradnl" dirty="0" err="1"/>
              <a:t>piú</a:t>
            </a:r>
            <a:r>
              <a:rPr lang="es-ES_tradnl" dirty="0"/>
              <a:t> </a:t>
            </a:r>
            <a:r>
              <a:rPr lang="es-ES_tradnl" dirty="0" err="1"/>
              <a:t>della</a:t>
            </a:r>
            <a:r>
              <a:rPr lang="es-ES_tradnl" dirty="0"/>
              <a:t> </a:t>
            </a:r>
            <a:r>
              <a:rPr lang="es-ES_tradnl" dirty="0" err="1"/>
              <a:t>somma</a:t>
            </a:r>
            <a:r>
              <a:rPr lang="es-ES_tradnl" dirty="0"/>
              <a:t> </a:t>
            </a:r>
            <a:r>
              <a:rPr lang="es-ES_tradnl" dirty="0" err="1"/>
              <a:t>delle</a:t>
            </a:r>
            <a:r>
              <a:rPr lang="es-ES_tradnl" dirty="0"/>
              <a:t> </a:t>
            </a:r>
            <a:r>
              <a:rPr lang="es-ES_tradnl" dirty="0" err="1"/>
              <a:t>singole</a:t>
            </a:r>
            <a:r>
              <a:rPr lang="es-ES_tradnl" dirty="0"/>
              <a:t> </a:t>
            </a:r>
            <a:r>
              <a:rPr lang="es-ES_tradnl" dirty="0" err="1"/>
              <a:t>parti</a:t>
            </a:r>
            <a:r>
              <a:rPr lang="es-ES_tradnl" dirty="0"/>
              <a:t>”, no se puede dividir la experiencia humana en sus partes elementales. La percepción no es precedida por la sensación, sino que es un aspecto único, el pasado es el fondo de la experiencia actual. La capacidad de percibir un objeto no viene de la simple actividad de la retina, sino que es resultado de un conjunto organizador ubicado en el sistema nervioso. Para comprender el mundo tendemos a identificar/reconocer (normalmente de manera inconsciente) </a:t>
            </a:r>
            <a:r>
              <a:rPr lang="es-ES_tradnl" b="1" dirty="0"/>
              <a:t>formas</a:t>
            </a:r>
            <a:r>
              <a:rPr lang="es-ES_tradnl" dirty="0"/>
              <a:t> según esquemas que nos parecen idóneos, elegido por imitación/aprendizaje.</a:t>
            </a:r>
          </a:p>
          <a:p>
            <a:r>
              <a:rPr lang="es-ES_tradnl" dirty="0"/>
              <a:t>- </a:t>
            </a:r>
            <a:r>
              <a:rPr lang="es-ES_tradnl" b="1" dirty="0"/>
              <a:t>Teorías </a:t>
            </a:r>
            <a:r>
              <a:rPr lang="es-ES_tradnl" b="1" dirty="0" err="1"/>
              <a:t>transaccionistas</a:t>
            </a:r>
            <a:r>
              <a:rPr lang="es-ES_tradnl" dirty="0"/>
              <a:t>: aproximación humanista, la práctica de este método ayuda en la superación de trastornos, facilitando la re-estructuración y el cambio personal; con el uso de patrones (el yo Padre-Adulto-Niño) busca abandonare los guiones psicológico adoptados en la Infancia y por lo tanto influenciado por las figuras parentales y autoritarias. Alejándonos de ese, dejamos también los juegos psicológicos que lo refuerzan, </a:t>
            </a:r>
            <a:r>
              <a:rPr lang="es-ES_tradnl" u="sng" dirty="0"/>
              <a:t>integrando nuestro actual estar/pensar/sentir</a:t>
            </a:r>
            <a:r>
              <a:rPr lang="es-ES_tradnl" dirty="0"/>
              <a:t>. Experiencias pasadas, hipótesis, premoniciones, anhelos, acrecientan la imagen en su plenitud. </a:t>
            </a:r>
          </a:p>
        </p:txBody>
      </p:sp>
    </p:spTree>
    <p:extLst>
      <p:ext uri="{BB962C8B-B14F-4D97-AF65-F5344CB8AC3E}">
        <p14:creationId xmlns:p14="http://schemas.microsoft.com/office/powerpoint/2010/main" val="154826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additive="base">
                                        <p:cTn id="1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7067" y="381000"/>
            <a:ext cx="11514666" cy="4013200"/>
          </a:xfrm>
        </p:spPr>
        <p:txBody>
          <a:bodyPr>
            <a:noAutofit/>
          </a:bodyPr>
          <a:lstStyle/>
          <a:p>
            <a:r>
              <a:rPr lang="es-ES_tradnl" sz="2400" dirty="0"/>
              <a:t>El autor propone la </a:t>
            </a:r>
            <a:r>
              <a:rPr lang="es-ES_tradnl" sz="2400" b="1" u="sng" dirty="0"/>
              <a:t>concepción Goethiana del PROCESO FORMATIVO</a:t>
            </a:r>
            <a:br>
              <a:rPr lang="es-ES_tradnl" sz="2400" b="1" u="sng" dirty="0"/>
            </a:br>
            <a:br>
              <a:rPr lang="es-ES_tradnl" sz="2400" b="1" u="sng" dirty="0"/>
            </a:br>
            <a:r>
              <a:rPr lang="es-ES_tradnl" sz="2400" dirty="0"/>
              <a:t>Incluye no solamente la </a:t>
            </a:r>
            <a:r>
              <a:rPr lang="es-ES_tradnl" sz="2400" b="1" dirty="0" err="1"/>
              <a:t>formatividad</a:t>
            </a:r>
            <a:r>
              <a:rPr lang="es-ES_tradnl" sz="2400" b="1" dirty="0"/>
              <a:t> esencial</a:t>
            </a:r>
            <a:r>
              <a:rPr lang="es-ES_tradnl" sz="2400" dirty="0"/>
              <a:t>, connatural, sino también </a:t>
            </a:r>
            <a:r>
              <a:rPr lang="es-ES_tradnl" sz="2400" b="1" dirty="0"/>
              <a:t>LA FORMATIVIDAD DE LA IMAGINACIÓN</a:t>
            </a:r>
            <a:r>
              <a:rPr lang="es-ES_tradnl" sz="2400" dirty="0"/>
              <a:t>: la cualidad de la mente humana activa aun más allá del dato fenoménico.</a:t>
            </a:r>
            <a:br>
              <a:rPr lang="es-ES_tradnl" sz="2400" dirty="0"/>
            </a:br>
            <a:r>
              <a:rPr lang="es-ES_tradnl" sz="2400" dirty="0"/>
              <a:t>Esa cualidad está presente también en el momento del </a:t>
            </a:r>
            <a:r>
              <a:rPr lang="es-ES_tradnl" sz="2400" b="1" u="sng" dirty="0"/>
              <a:t>suspenso</a:t>
            </a:r>
            <a:r>
              <a:rPr lang="es-ES_tradnl" sz="2400" dirty="0"/>
              <a:t> (en el momento en que se presenta) y es capaz de prescindir toda implicación gnoseológica y todo mecanismo operativo. </a:t>
            </a:r>
            <a:br>
              <a:rPr lang="es-ES_tradnl" sz="2400" dirty="0"/>
            </a:br>
            <a:br>
              <a:rPr lang="es-ES_tradnl" sz="2400" dirty="0"/>
            </a:br>
            <a:r>
              <a:rPr lang="es-ES_tradnl" sz="2400" dirty="0"/>
              <a:t>No usa la palabra forma, sino </a:t>
            </a:r>
            <a:r>
              <a:rPr lang="es-ES_tradnl" sz="2400" b="1" u="sng" dirty="0"/>
              <a:t>formación</a:t>
            </a:r>
            <a:r>
              <a:rPr lang="es-ES_tradnl" sz="2400" dirty="0"/>
              <a:t>, no solamente para lo que se ha producido, sino para lo que se está produciendo. Para Goethe, </a:t>
            </a:r>
            <a:r>
              <a:rPr lang="es-ES_tradnl" sz="2400" u="sng" dirty="0"/>
              <a:t>lo percibido por los sentidos, ya está formado</a:t>
            </a:r>
            <a:r>
              <a:rPr lang="es-ES_tradnl" sz="2400" dirty="0"/>
              <a:t>. Tenemos que </a:t>
            </a:r>
            <a:r>
              <a:rPr lang="es-ES_tradnl" sz="2400" b="1" u="sng" dirty="0"/>
              <a:t>llevar nuestra atención hacia lo formativo</a:t>
            </a:r>
            <a:r>
              <a:rPr lang="es-ES_tradnl" sz="2400" dirty="0"/>
              <a:t>, que no puede ser identificado exclusivamente con lo físico, su modo de existencia es creativo y necesita de otra facultad: </a:t>
            </a:r>
            <a:r>
              <a:rPr lang="es-ES_tradnl" sz="2400" b="1" u="sng" dirty="0"/>
              <a:t>la percepción intuitiva</a:t>
            </a:r>
            <a:r>
              <a:rPr lang="es-ES_tradnl" sz="2400" dirty="0"/>
              <a:t>, para </a:t>
            </a:r>
            <a:r>
              <a:rPr lang="es-ES_tradnl" sz="2400" b="1" dirty="0"/>
              <a:t>VER A TRAVÉS DE LO YA FORMADO</a:t>
            </a:r>
            <a:r>
              <a:rPr lang="es-ES_tradnl" sz="2400" dirty="0"/>
              <a:t>, para ver los principios formativos subyacentes, </a:t>
            </a:r>
            <a:r>
              <a:rPr lang="es-ES_tradnl" sz="2400" dirty="0" err="1"/>
              <a:t>unificantes</a:t>
            </a:r>
            <a:r>
              <a:rPr lang="es-ES_tradnl" sz="2400" dirty="0"/>
              <a:t>, coherentes. (No es lo que veo, sino cómo llegué a verlo)</a:t>
            </a:r>
          </a:p>
        </p:txBody>
      </p:sp>
      <p:sp>
        <p:nvSpPr>
          <p:cNvPr id="3" name="Subtítulo 2"/>
          <p:cNvSpPr>
            <a:spLocks noGrp="1"/>
          </p:cNvSpPr>
          <p:nvPr>
            <p:ph type="subTitle" idx="1"/>
          </p:nvPr>
        </p:nvSpPr>
        <p:spPr>
          <a:xfrm>
            <a:off x="1097280" y="4696920"/>
            <a:ext cx="10058400" cy="1143000"/>
          </a:xfrm>
        </p:spPr>
        <p:txBody>
          <a:bodyPr>
            <a:normAutofit fontScale="92500" lnSpcReduction="20000"/>
          </a:bodyPr>
          <a:lstStyle/>
          <a:p>
            <a:r>
              <a:rPr lang="es-ES_tradnl" dirty="0"/>
              <a:t>No es importante la distinción entre imágenes reales o alucinatorias, tampoco lo es la diferencia entre percepción y alucinación. La actividad creadora tiene dignidad y autonomía propia, es </a:t>
            </a:r>
            <a:r>
              <a:rPr lang="es-ES_tradnl" dirty="0" err="1"/>
              <a:t>extracognoscitiva</a:t>
            </a:r>
            <a:r>
              <a:rPr lang="es-ES_tradnl" dirty="0"/>
              <a:t> y </a:t>
            </a:r>
            <a:r>
              <a:rPr lang="es-ES_tradnl" dirty="0" err="1"/>
              <a:t>extraperceptiva</a:t>
            </a:r>
            <a:endParaRPr lang="es-ES_tradnl" dirty="0"/>
          </a:p>
        </p:txBody>
      </p:sp>
    </p:spTree>
    <p:extLst>
      <p:ext uri="{BB962C8B-B14F-4D97-AF65-F5344CB8AC3E}">
        <p14:creationId xmlns:p14="http://schemas.microsoft.com/office/powerpoint/2010/main" val="126164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1"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ppt_y</p:attrName>
                                        </p:attrNameLst>
                                      </p:cBhvr>
                                      <p:tavLst>
                                        <p:tav tm="0">
                                          <p:val>
                                            <p:strVal val="#ppt_y+#ppt_h*1.125000"/>
                                          </p:val>
                                        </p:tav>
                                        <p:tav tm="100000">
                                          <p:val>
                                            <p:strVal val="#ppt_y"/>
                                          </p:val>
                                        </p:tav>
                                      </p:tavLst>
                                    </p:anim>
                                    <p:animEffect transition="in" filter="wipe(up)">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690372"/>
            <a:ext cx="11384280" cy="4087368"/>
          </a:xfrm>
        </p:spPr>
        <p:txBody>
          <a:bodyPr>
            <a:noAutofit/>
          </a:bodyPr>
          <a:lstStyle/>
          <a:p>
            <a:r>
              <a:rPr lang="es-ES_tradnl" sz="2000" dirty="0"/>
              <a:t>Sin embargo es importante estudiar la relación ontológica (criterios existenciales) entre imaginación y percepción, para entender la </a:t>
            </a:r>
            <a:r>
              <a:rPr lang="es-ES_tradnl" sz="2000" u="sng" dirty="0"/>
              <a:t>diversidad de los modos de percepción</a:t>
            </a:r>
            <a:r>
              <a:rPr lang="es-ES_tradnl" sz="2000" dirty="0"/>
              <a:t>. </a:t>
            </a:r>
            <a:br>
              <a:rPr lang="es-ES_tradnl" sz="2000" dirty="0"/>
            </a:br>
            <a:r>
              <a:rPr lang="es-ES_tradnl" sz="2000" dirty="0"/>
              <a:t>Si intentamos dar algo de importancia al elemento perceptivo tenemos que concentrarnos en su carácter transitorio, en su constante mutabilidad, en el transcurso del tiempo.</a:t>
            </a:r>
            <a:br>
              <a:rPr lang="es-ES_tradnl" sz="2000" dirty="0"/>
            </a:br>
            <a:r>
              <a:rPr lang="es-ES_tradnl" sz="2000" dirty="0"/>
              <a:t>Hay que prestar atención a las transformaciones que se presentan antes nuestra actitud, y de allí las transformaciones de nuestro modo de percepción, presentes, recurriendo a todos los recursos posibles cuales la consonancia-disonancia (</a:t>
            </a:r>
            <a:r>
              <a:rPr lang="mr-IN" sz="2000" dirty="0"/>
              <a:t>…</a:t>
            </a:r>
            <a:r>
              <a:rPr lang="es-ES" sz="2000" dirty="0"/>
              <a:t>), la perspectiva, el espacio</a:t>
            </a:r>
            <a:r>
              <a:rPr lang="mr-IN" sz="2000" dirty="0"/>
              <a:t>…</a:t>
            </a:r>
            <a:br>
              <a:rPr lang="es-ES_tradnl" sz="2000" dirty="0"/>
            </a:br>
            <a:br>
              <a:rPr lang="es-ES_tradnl" sz="2000" dirty="0"/>
            </a:br>
            <a:r>
              <a:rPr lang="es-ES_tradnl" sz="2000" dirty="0"/>
              <a:t>No es posible retrotraer nuestra actitud perceptiva al pasado</a:t>
            </a:r>
            <a:br>
              <a:rPr lang="es-ES_tradnl" sz="2000" dirty="0"/>
            </a:br>
            <a:r>
              <a:rPr lang="es-ES_tradnl" sz="2000" dirty="0"/>
              <a:t>Hay que dudar que nuestros juicios sean superponibles con el pasado</a:t>
            </a:r>
            <a:br>
              <a:rPr lang="es-ES_tradnl" sz="2000" dirty="0"/>
            </a:br>
            <a:br>
              <a:rPr lang="es-ES_tradnl" sz="2000" dirty="0"/>
            </a:br>
            <a:r>
              <a:rPr lang="es-ES_tradnl" sz="2000" dirty="0"/>
              <a:t>Aceptamos la actualidad perenne de la obra que, por sus componentes formales capaces de perseverar en el tiempo y dotados de capacidad informativa-comunicativa </a:t>
            </a:r>
            <a:r>
              <a:rPr lang="es-ES_tradnl" sz="2000" u="sng" dirty="0" err="1"/>
              <a:t>extraconceptual</a:t>
            </a:r>
            <a:r>
              <a:rPr lang="es-ES_tradnl" sz="2000" dirty="0"/>
              <a:t> y </a:t>
            </a:r>
            <a:r>
              <a:rPr lang="es-ES_tradnl" sz="2000" u="sng" dirty="0" err="1"/>
              <a:t>transcronológica</a:t>
            </a:r>
            <a:r>
              <a:rPr lang="es-ES_tradnl" sz="2000" dirty="0"/>
              <a:t>, han sabido llegar a nuestros tiempos. </a:t>
            </a:r>
            <a:br>
              <a:rPr lang="es-ES_tradnl" sz="2000" dirty="0"/>
            </a:br>
            <a:br>
              <a:rPr lang="es-ES_tradnl" sz="2000" dirty="0"/>
            </a:br>
            <a:r>
              <a:rPr lang="es-ES_tradnl" sz="2000" dirty="0"/>
              <a:t>Cuidado con las violaciones histórica y psicológica de la obra (recordar las diferencias)</a:t>
            </a:r>
          </a:p>
        </p:txBody>
      </p:sp>
      <p:sp>
        <p:nvSpPr>
          <p:cNvPr id="3" name="Marcador de texto 2"/>
          <p:cNvSpPr>
            <a:spLocks noGrp="1"/>
          </p:cNvSpPr>
          <p:nvPr>
            <p:ph type="body" idx="1"/>
          </p:nvPr>
        </p:nvSpPr>
        <p:spPr>
          <a:xfrm>
            <a:off x="1097280" y="5204122"/>
            <a:ext cx="10058400" cy="1143000"/>
          </a:xfrm>
        </p:spPr>
        <p:txBody>
          <a:bodyPr/>
          <a:lstStyle/>
          <a:p>
            <a:r>
              <a:rPr lang="es-ES_tradnl" dirty="0"/>
              <a:t>IMAGINACIÓN Y PERCEPCIÓN</a:t>
            </a:r>
          </a:p>
          <a:p>
            <a:r>
              <a:rPr lang="es-ES_tradnl" dirty="0"/>
              <a:t>------PERCEPCIÓN Y TRANSACIÓN ¿?</a:t>
            </a:r>
          </a:p>
          <a:p>
            <a:endParaRPr lang="es-ES_tradnl" dirty="0"/>
          </a:p>
        </p:txBody>
      </p:sp>
    </p:spTree>
    <p:extLst>
      <p:ext uri="{BB962C8B-B14F-4D97-AF65-F5344CB8AC3E}">
        <p14:creationId xmlns:p14="http://schemas.microsoft.com/office/powerpoint/2010/main" val="83170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sz="2000" dirty="0"/>
              <a:t>Intentamos entender las relaciones entre percepción y significado, entre significado y acción</a:t>
            </a:r>
            <a:r>
              <a:rPr lang="mr-IN" sz="2000" dirty="0"/>
              <a:t>…</a:t>
            </a:r>
            <a:br>
              <a:rPr lang="es-ES" sz="2000" dirty="0"/>
            </a:br>
            <a:br>
              <a:rPr lang="es-ES" sz="2000" dirty="0"/>
            </a:br>
            <a:r>
              <a:rPr lang="es-ES_tradnl" sz="2000" dirty="0"/>
              <a:t>Cuánto condiciona nuestra vida el ambiente?</a:t>
            </a:r>
            <a:br>
              <a:rPr lang="es-ES_tradnl" sz="2000" dirty="0"/>
            </a:br>
            <a:r>
              <a:rPr lang="es-ES_tradnl" sz="2000" dirty="0"/>
              <a:t>Cuánto influyen pasado y presente en nuestro hacer?</a:t>
            </a:r>
            <a:br>
              <a:rPr lang="es-ES_tradnl" sz="2000" dirty="0"/>
            </a:br>
            <a:r>
              <a:rPr lang="es-ES_tradnl" sz="2000" dirty="0"/>
              <a:t>Cuánto nuestra mente está ocupada por los datos de la memoria?</a:t>
            </a:r>
            <a:br>
              <a:rPr lang="es-ES_tradnl" sz="2000" dirty="0"/>
            </a:br>
            <a:r>
              <a:rPr lang="es-ES_tradnl" sz="2000" dirty="0"/>
              <a:t>Cómo, nuestros gestos, artísticos o no, adquieren significado?</a:t>
            </a:r>
            <a:br>
              <a:rPr lang="es-ES_tradnl" sz="2000" dirty="0"/>
            </a:br>
            <a:r>
              <a:rPr lang="es-ES_tradnl" sz="2000" dirty="0"/>
              <a:t>Son puro resultado de gestos pasados o están vivos, siendo fruto de actividad imaginada?</a:t>
            </a:r>
            <a:br>
              <a:rPr lang="es-ES_tradnl" sz="2000" dirty="0"/>
            </a:br>
            <a:br>
              <a:rPr lang="es-ES_tradnl" sz="2000" dirty="0"/>
            </a:br>
            <a:r>
              <a:rPr lang="es-ES_tradnl" sz="2000" dirty="0"/>
              <a:t>La percepción se halla en la base de todas nuestras manifestaciones conscientes:</a:t>
            </a:r>
            <a:br>
              <a:rPr lang="es-ES_tradnl" sz="2000" dirty="0"/>
            </a:br>
            <a:r>
              <a:rPr lang="es-ES_tradnl" sz="2000" dirty="0"/>
              <a:t>hasta que punto está constituida por elementos autónomos, que no añaden ni quitan valor?</a:t>
            </a:r>
            <a:br>
              <a:rPr lang="es-ES_tradnl" sz="2000" dirty="0"/>
            </a:br>
            <a:r>
              <a:rPr lang="es-ES_tradnl" sz="2000" dirty="0"/>
              <a:t>hasta que punto está relacionada a experiencias pasadas y futuras, vinculada a una directriz de la que no podemos sustraernos?</a:t>
            </a:r>
            <a:br>
              <a:rPr lang="es-ES_tradnl" sz="2000" dirty="0"/>
            </a:br>
            <a:endParaRPr lang="es-ES_tradnl" sz="2000" dirty="0"/>
          </a:p>
        </p:txBody>
      </p:sp>
      <p:sp>
        <p:nvSpPr>
          <p:cNvPr id="3" name="Marcador de texto 2"/>
          <p:cNvSpPr>
            <a:spLocks noGrp="1"/>
          </p:cNvSpPr>
          <p:nvPr>
            <p:ph type="body" idx="1"/>
          </p:nvPr>
        </p:nvSpPr>
        <p:spPr>
          <a:xfrm>
            <a:off x="1097280" y="4453128"/>
            <a:ext cx="10058400" cy="1706372"/>
          </a:xfrm>
        </p:spPr>
        <p:txBody>
          <a:bodyPr>
            <a:normAutofit/>
          </a:bodyPr>
          <a:lstStyle/>
          <a:p>
            <a:r>
              <a:rPr lang="es-ES_tradnl" dirty="0"/>
              <a:t>Nuestra capacidad significativa, comunicativa, de disfrute, (creativa), está basada en experiencias vividas, ligadas a nuestra </a:t>
            </a:r>
            <a:r>
              <a:rPr lang="es-ES_tradnl" b="1" u="sng" dirty="0"/>
              <a:t>facultad de acción o ideación</a:t>
            </a:r>
            <a:r>
              <a:rPr lang="es-ES_tradnl" dirty="0"/>
              <a:t>, y de alguna manera  hechas nuestras. </a:t>
            </a:r>
          </a:p>
        </p:txBody>
      </p:sp>
    </p:spTree>
    <p:extLst>
      <p:ext uri="{BB962C8B-B14F-4D97-AF65-F5344CB8AC3E}">
        <p14:creationId xmlns:p14="http://schemas.microsoft.com/office/powerpoint/2010/main" val="482670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_tradnl" sz="2800" dirty="0"/>
              <a:t>Para identificar el substrato de los datos perceptivos y cognoscitivos, que constituye la premisa (a menudo inconsciente) sobre la cual se posa la experiencia presente y futura</a:t>
            </a:r>
            <a:r>
              <a:rPr lang="mr-IN" sz="2800" dirty="0"/>
              <a:t>…</a:t>
            </a:r>
            <a:endParaRPr lang="es-ES_tradnl" sz="2800" dirty="0"/>
          </a:p>
        </p:txBody>
      </p:sp>
      <p:sp>
        <p:nvSpPr>
          <p:cNvPr id="3" name="Marcador de contenido 2"/>
          <p:cNvSpPr>
            <a:spLocks noGrp="1"/>
          </p:cNvSpPr>
          <p:nvPr>
            <p:ph idx="1"/>
          </p:nvPr>
        </p:nvSpPr>
        <p:spPr>
          <a:xfrm>
            <a:off x="431800" y="2120900"/>
            <a:ext cx="4902200" cy="3759200"/>
          </a:xfrm>
        </p:spPr>
        <p:txBody>
          <a:bodyPr>
            <a:normAutofit lnSpcReduction="10000"/>
          </a:bodyPr>
          <a:lstStyle/>
          <a:p>
            <a:r>
              <a:rPr lang="es-ES_tradnl" dirty="0"/>
              <a:t>Imaginemos un organismo constituido lentamente a través de cada etapa de la vida.</a:t>
            </a:r>
          </a:p>
          <a:p>
            <a:r>
              <a:rPr lang="es-ES_tradnl" dirty="0"/>
              <a:t>Podemos concebir nuestra consciencia como un perla cultivada, desarrollada en el ambiente/en una determinada cultura/con una herencia, a partir de un </a:t>
            </a:r>
            <a:r>
              <a:rPr lang="es-ES_tradnl" b="1" dirty="0"/>
              <a:t>núcleo inicial </a:t>
            </a:r>
            <a:r>
              <a:rPr lang="es-ES_tradnl" dirty="0" err="1"/>
              <a:t>preconstituido</a:t>
            </a:r>
            <a:r>
              <a:rPr lang="es-ES_tradnl" dirty="0"/>
              <a:t>, alrededor del cual se van </a:t>
            </a:r>
            <a:r>
              <a:rPr lang="es-ES_tradnl" b="1" dirty="0"/>
              <a:t>depositando</a:t>
            </a:r>
            <a:r>
              <a:rPr lang="es-ES_tradnl" dirty="0"/>
              <a:t>, POCO a POCO, los estratos concéntricos SUPERPUESTOS de las sucesivas impresiones sensoriales, en un </a:t>
            </a:r>
            <a:r>
              <a:rPr lang="es-ES_tradnl" b="1" dirty="0"/>
              <a:t>imperceptible proceso de crecimiento</a:t>
            </a:r>
            <a:r>
              <a:rPr lang="es-ES_tradnl" dirty="0"/>
              <a:t>, hasta llegar a la última capa perceptiva (condicionada por lo que se ha depositado, lo que se ha detenido MOMENTANEAMENTE)</a:t>
            </a:r>
          </a:p>
          <a:p>
            <a:endParaRPr lang="es-ES_tradnl"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8150" y="2120900"/>
            <a:ext cx="5638800" cy="3759200"/>
          </a:xfrm>
          <a:prstGeom prst="rect">
            <a:avLst/>
          </a:prstGeom>
        </p:spPr>
      </p:pic>
    </p:spTree>
    <p:extLst>
      <p:ext uri="{BB962C8B-B14F-4D97-AF65-F5344CB8AC3E}">
        <p14:creationId xmlns:p14="http://schemas.microsoft.com/office/powerpoint/2010/main" val="955244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sz="2800" dirty="0"/>
              <a:t>En la creación es parecido: </a:t>
            </a:r>
            <a:br>
              <a:rPr lang="es-ES_tradnl" sz="2800" dirty="0"/>
            </a:br>
            <a:r>
              <a:rPr lang="es-ES_tradnl" sz="2800" dirty="0"/>
              <a:t>no hay inicio-final-termino</a:t>
            </a:r>
            <a:r>
              <a:rPr lang="mr-IN" sz="2800" dirty="0"/>
              <a:t>…</a:t>
            </a:r>
            <a:br>
              <a:rPr lang="es-ES" sz="2800" dirty="0"/>
            </a:br>
            <a:r>
              <a:rPr lang="es-ES" sz="2800" dirty="0"/>
              <a:t>el núcleo inicial de la obra es un corpúsculo, iniciación del nacimiento.</a:t>
            </a:r>
            <a:br>
              <a:rPr lang="es-ES" sz="2800" dirty="0"/>
            </a:br>
            <a:r>
              <a:rPr lang="es-ES" sz="2800" dirty="0"/>
              <a:t>La obra lograda es una obra que se obtiene a través de una </a:t>
            </a:r>
            <a:r>
              <a:rPr lang="es-ES" sz="2800" b="1" dirty="0"/>
              <a:t>superposición determinada de “estratos” sucesivos </a:t>
            </a:r>
            <a:r>
              <a:rPr lang="es-ES" sz="2800" dirty="0"/>
              <a:t>hasta lo indefinido, hasta que la duración lo permita, hasta que haya una parada</a:t>
            </a:r>
            <a:r>
              <a:rPr lang="mr-IN" sz="2800" dirty="0"/>
              <a:t>…</a:t>
            </a:r>
            <a:br>
              <a:rPr lang="es-ES" sz="2800" dirty="0"/>
            </a:br>
            <a:r>
              <a:rPr lang="es-ES" sz="2800" dirty="0"/>
              <a:t>*ej. Boceto (fortalecido si incorporamos estratos sucesivos</a:t>
            </a:r>
            <a:r>
              <a:rPr lang="mr-IN" sz="2800" dirty="0"/>
              <a:t>…</a:t>
            </a:r>
            <a:r>
              <a:rPr lang="es-ES" sz="2800" dirty="0"/>
              <a:t>)</a:t>
            </a:r>
            <a:br>
              <a:rPr lang="es-ES" sz="2800" dirty="0"/>
            </a:br>
            <a:br>
              <a:rPr lang="es-ES" sz="2800" dirty="0"/>
            </a:br>
            <a:endParaRPr lang="es-ES_tradnl" sz="2800" dirty="0"/>
          </a:p>
        </p:txBody>
      </p:sp>
      <p:sp>
        <p:nvSpPr>
          <p:cNvPr id="3" name="Marcador de texto 2"/>
          <p:cNvSpPr>
            <a:spLocks noGrp="1"/>
          </p:cNvSpPr>
          <p:nvPr>
            <p:ph type="body" idx="1"/>
          </p:nvPr>
        </p:nvSpPr>
        <p:spPr>
          <a:xfrm>
            <a:off x="1097280" y="4453128"/>
            <a:ext cx="10370820" cy="1744472"/>
          </a:xfrm>
        </p:spPr>
        <p:txBody>
          <a:bodyPr>
            <a:normAutofit fontScale="85000" lnSpcReduction="10000"/>
          </a:bodyPr>
          <a:lstStyle/>
          <a:p>
            <a:r>
              <a:rPr lang="es-ES_tradnl" dirty="0"/>
              <a:t>Llegamos al resultado integrativo de las dos escuelas:</a:t>
            </a:r>
          </a:p>
          <a:p>
            <a:r>
              <a:rPr lang="es-ES_tradnl" dirty="0"/>
              <a:t>-corriente </a:t>
            </a:r>
            <a:r>
              <a:rPr lang="es-ES_tradnl" dirty="0" err="1"/>
              <a:t>transaccionista</a:t>
            </a:r>
            <a:r>
              <a:rPr lang="es-ES_tradnl" dirty="0"/>
              <a:t>: el pasado</a:t>
            </a:r>
            <a:r>
              <a:rPr lang="mr-IN" dirty="0"/>
              <a:t>…</a:t>
            </a:r>
            <a:endParaRPr lang="es-ES" dirty="0"/>
          </a:p>
          <a:p>
            <a:r>
              <a:rPr lang="es-ES" dirty="0"/>
              <a:t>-psicología de la </a:t>
            </a:r>
            <a:r>
              <a:rPr lang="es-ES" dirty="0" err="1"/>
              <a:t>gestald</a:t>
            </a:r>
            <a:r>
              <a:rPr lang="es-ES" dirty="0"/>
              <a:t>: integridad y totalidad de la forma, todo objeto artístico tiende a asumir una determinada configuración, el “campo de fuerzas” tiende a mantener un estado de equilibrio estable</a:t>
            </a:r>
            <a:endParaRPr lang="es-ES_tradnl" dirty="0"/>
          </a:p>
        </p:txBody>
      </p:sp>
    </p:spTree>
    <p:extLst>
      <p:ext uri="{BB962C8B-B14F-4D97-AF65-F5344CB8AC3E}">
        <p14:creationId xmlns:p14="http://schemas.microsoft.com/office/powerpoint/2010/main" val="1584827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t>EXPERIMENTOS CON LA PERCEPCIÓN</a:t>
            </a:r>
            <a:br>
              <a:rPr lang="es-ES_tradnl" dirty="0"/>
            </a:br>
            <a:endParaRPr lang="es-ES_tradnl" dirty="0"/>
          </a:p>
        </p:txBody>
      </p:sp>
      <p:sp>
        <p:nvSpPr>
          <p:cNvPr id="3" name="Marcador de contenido 2"/>
          <p:cNvSpPr>
            <a:spLocks noGrp="1"/>
          </p:cNvSpPr>
          <p:nvPr>
            <p:ph idx="1"/>
          </p:nvPr>
        </p:nvSpPr>
        <p:spPr/>
        <p:txBody>
          <a:bodyPr/>
          <a:lstStyle/>
          <a:p>
            <a:r>
              <a:rPr lang="es-ES_tradnl" dirty="0" err="1"/>
              <a:t>Helmholtz</a:t>
            </a:r>
            <a:r>
              <a:rPr lang="es-ES_tradnl" dirty="0"/>
              <a:t> (la velocidad de propagación de los impulsos nerviosos, que resulta ser 10 veces menos rápido del sonido) hace experimentos perceptivos, por ejemplo</a:t>
            </a:r>
            <a:r>
              <a:rPr lang="mr-IN" dirty="0"/>
              <a:t>…</a:t>
            </a:r>
            <a:r>
              <a:rPr lang="es-ES" dirty="0"/>
              <a:t>ver un cuadro boca abajo. Luego </a:t>
            </a:r>
            <a:r>
              <a:rPr lang="es-ES" dirty="0" err="1"/>
              <a:t>Kandisky</a:t>
            </a:r>
            <a:r>
              <a:rPr lang="es-ES" dirty="0"/>
              <a:t> hizo algo parecido, ciencia oficial y herética se mezclan. </a:t>
            </a:r>
          </a:p>
          <a:p>
            <a:r>
              <a:rPr lang="es-ES" dirty="0" err="1"/>
              <a:t>Kandisky</a:t>
            </a:r>
            <a:r>
              <a:rPr lang="es-ES" dirty="0"/>
              <a:t> se percata de la existencia de un sistema abstracto (y sin embargo significativo, aunque no desde el punto de vista representativo o semántico), que toma en cuenta la FUSIÓN entre las dos escuelas (</a:t>
            </a:r>
            <a:r>
              <a:rPr lang="es-ES" dirty="0" err="1"/>
              <a:t>Gestald</a:t>
            </a:r>
            <a:r>
              <a:rPr lang="es-ES" dirty="0"/>
              <a:t> y </a:t>
            </a:r>
            <a:r>
              <a:rPr lang="es-ES" dirty="0" err="1"/>
              <a:t>transaccionistas</a:t>
            </a:r>
            <a:r>
              <a:rPr lang="es-ES" dirty="0"/>
              <a:t>), para darle EXPRESIÓN Y SIGNIFICADO:</a:t>
            </a:r>
          </a:p>
          <a:p>
            <a:r>
              <a:rPr lang="es-ES" dirty="0"/>
              <a:t>- por un lado la indestructible permanencia de una </a:t>
            </a:r>
            <a:r>
              <a:rPr lang="es-ES" dirty="0" err="1"/>
              <a:t>Gestald</a:t>
            </a:r>
            <a:r>
              <a:rPr lang="es-ES" dirty="0"/>
              <a:t> (forma)</a:t>
            </a:r>
          </a:p>
          <a:p>
            <a:r>
              <a:rPr lang="es-ES" dirty="0"/>
              <a:t>- por otro lado la necesidad de admitir la presencia de elementos asociativos, premonitorios, transaccionales entretejidos con la imagen primordial</a:t>
            </a:r>
          </a:p>
          <a:p>
            <a:endParaRPr lang="es-ES" dirty="0"/>
          </a:p>
          <a:p>
            <a:r>
              <a:rPr lang="es-ES" dirty="0"/>
              <a:t>LECTURA DE UNA IMAGEN: suspenso, imaginación, percepción, recuerdos</a:t>
            </a:r>
            <a:endParaRPr lang="es-ES_tradnl" dirty="0"/>
          </a:p>
        </p:txBody>
      </p:sp>
    </p:spTree>
    <p:extLst>
      <p:ext uri="{BB962C8B-B14F-4D97-AF65-F5344CB8AC3E}">
        <p14:creationId xmlns:p14="http://schemas.microsoft.com/office/powerpoint/2010/main" val="1023955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70000" y="101204"/>
            <a:ext cx="8788400" cy="6591298"/>
          </a:xfrm>
        </p:spPr>
      </p:pic>
    </p:spTree>
    <p:extLst>
      <p:ext uri="{BB962C8B-B14F-4D97-AF65-F5344CB8AC3E}">
        <p14:creationId xmlns:p14="http://schemas.microsoft.com/office/powerpoint/2010/main" val="494229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t>IMAGEN Y SIGNIFICADO, </a:t>
            </a:r>
            <a:br>
              <a:rPr lang="es-ES_tradnl" dirty="0"/>
            </a:br>
            <a:r>
              <a:rPr lang="es-ES_tradnl" dirty="0"/>
              <a:t>FORMA Y ESTRUCTURA</a:t>
            </a:r>
          </a:p>
        </p:txBody>
      </p:sp>
      <p:sp>
        <p:nvSpPr>
          <p:cNvPr id="3" name="Marcador de contenido 2"/>
          <p:cNvSpPr>
            <a:spLocks noGrp="1"/>
          </p:cNvSpPr>
          <p:nvPr>
            <p:ph idx="1"/>
          </p:nvPr>
        </p:nvSpPr>
        <p:spPr>
          <a:xfrm>
            <a:off x="862965" y="1868594"/>
            <a:ext cx="10527030" cy="4497916"/>
          </a:xfrm>
        </p:spPr>
        <p:txBody>
          <a:bodyPr>
            <a:normAutofit/>
          </a:bodyPr>
          <a:lstStyle/>
          <a:p>
            <a:r>
              <a:rPr lang="es-ES_tradnl" dirty="0"/>
              <a:t>Lo visto es aplicable no solamente al arte, sino a las artes, a toda actividad de pensamiento, es un acercamiento al entendimiento del comportamiento humano. </a:t>
            </a:r>
          </a:p>
          <a:p>
            <a:r>
              <a:rPr lang="es-ES_tradnl" dirty="0"/>
              <a:t>Es un principio de relación entre acción y percepción.</a:t>
            </a:r>
          </a:p>
          <a:p>
            <a:r>
              <a:rPr lang="es-ES_tradnl" dirty="0"/>
              <a:t>Como funcionan la mente, la consciencia y luego el comportamiento y la actividad creadora?</a:t>
            </a:r>
          </a:p>
          <a:p>
            <a:r>
              <a:rPr lang="es-ES_tradnl" dirty="0"/>
              <a:t>La experiencia cognoscitiva es una continua mediación entre el sujeto y el ambiente circundante, entre el objeto percibido y el sujeto que percibe. </a:t>
            </a:r>
          </a:p>
          <a:p>
            <a:r>
              <a:rPr lang="es-ES_tradnl" dirty="0"/>
              <a:t>Entonces </a:t>
            </a:r>
            <a:r>
              <a:rPr lang="es-ES_tradnl" u="sng" dirty="0"/>
              <a:t>en la percepción no solamente entran los fenómenos percibidos, sino también las PRESUNCIONES en que éstos de sustentan. </a:t>
            </a:r>
          </a:p>
          <a:p>
            <a:r>
              <a:rPr lang="es-ES_tradnl" dirty="0"/>
              <a:t>Si la percepción es la mediación entre sujeto y ambiente (o fenómeno), resulta que la percepción no es un mero dato sensorial que luego será sometido a interpretación ulterior, sino que ya de por sí, nuestra función perceptiva está cargada de SIGNIFICADOS Y NO ES PURA ESTIMULACIÓN DE LOS SENTIDOS. (lo que oigo, lo que veo</a:t>
            </a:r>
            <a:r>
              <a:rPr lang="mr-IN" dirty="0"/>
              <a:t>…</a:t>
            </a:r>
            <a:r>
              <a:rPr lang="es-ES" dirty="0"/>
              <a:t>desprovistos de cualidad significante)</a:t>
            </a:r>
            <a:endParaRPr lang="es-ES_tradnl" dirty="0"/>
          </a:p>
        </p:txBody>
      </p:sp>
    </p:spTree>
    <p:extLst>
      <p:ext uri="{BB962C8B-B14F-4D97-AF65-F5344CB8AC3E}">
        <p14:creationId xmlns:p14="http://schemas.microsoft.com/office/powerpoint/2010/main" val="440523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74420" y="286603"/>
            <a:ext cx="10058400" cy="1450757"/>
          </a:xfrm>
        </p:spPr>
        <p:txBody>
          <a:bodyPr>
            <a:normAutofit fontScale="90000"/>
          </a:bodyPr>
          <a:lstStyle/>
          <a:p>
            <a:r>
              <a:rPr lang="es-ES_tradnl" dirty="0"/>
              <a:t>Nuestra actividad artísticamente creadora tiene una continua </a:t>
            </a:r>
            <a:r>
              <a:rPr lang="es-ES_tradnl"/>
              <a:t>proliferación autónoma </a:t>
            </a:r>
            <a:endParaRPr lang="es-ES_tradnl" dirty="0"/>
          </a:p>
        </p:txBody>
      </p:sp>
      <p:sp>
        <p:nvSpPr>
          <p:cNvPr id="3" name="Marcador de contenido 2"/>
          <p:cNvSpPr>
            <a:spLocks noGrp="1"/>
          </p:cNvSpPr>
          <p:nvPr>
            <p:ph idx="1"/>
          </p:nvPr>
        </p:nvSpPr>
        <p:spPr>
          <a:xfrm>
            <a:off x="528637" y="1737360"/>
            <a:ext cx="11255693" cy="4754880"/>
          </a:xfrm>
        </p:spPr>
        <p:txBody>
          <a:bodyPr>
            <a:normAutofit lnSpcReduction="10000"/>
          </a:bodyPr>
          <a:lstStyle/>
          <a:p>
            <a:r>
              <a:rPr lang="es-ES_tradnl" dirty="0"/>
              <a:t>Atención a la transacción entre el momento creador autónomo y las leyes formales del medio expresivo empleado: </a:t>
            </a:r>
          </a:p>
          <a:p>
            <a:r>
              <a:rPr lang="es-ES_tradnl" dirty="0"/>
              <a:t>*El suspenso</a:t>
            </a:r>
          </a:p>
          <a:p>
            <a:r>
              <a:rPr lang="es-ES_tradnl" dirty="0"/>
              <a:t>*La transición entre subconsciente (o plena consciencia) y lo evidente</a:t>
            </a:r>
          </a:p>
          <a:p>
            <a:r>
              <a:rPr lang="es-ES_tradnl" dirty="0"/>
              <a:t>No existe la forma en sí (como decía </a:t>
            </a:r>
            <a:r>
              <a:rPr lang="es-ES_tradnl" dirty="0" err="1"/>
              <a:t>Gestald</a:t>
            </a:r>
            <a:r>
              <a:rPr lang="es-ES_tradnl" dirty="0"/>
              <a:t>), sino que la forma está implícita en una estructura, una especie de sistema constituido por el acto formante</a:t>
            </a:r>
          </a:p>
          <a:p>
            <a:r>
              <a:rPr lang="es-ES_tradnl" dirty="0"/>
              <a:t>No podemos sobreponer a los lenguajes artísticos los principios válidos para el lenguaje hablado</a:t>
            </a:r>
          </a:p>
          <a:p>
            <a:r>
              <a:rPr lang="es-ES_tradnl" dirty="0"/>
              <a:t>Se puede intentar con la sugerencia estructuralista de Saussure: </a:t>
            </a:r>
            <a:r>
              <a:rPr lang="es-ES_tradnl" i="1" dirty="0" err="1"/>
              <a:t>langue</a:t>
            </a:r>
            <a:r>
              <a:rPr lang="es-ES_tradnl" dirty="0"/>
              <a:t> (lengua institucionalizada) y </a:t>
            </a:r>
            <a:r>
              <a:rPr lang="es-ES_tradnl" i="1" dirty="0" err="1"/>
              <a:t>parole</a:t>
            </a:r>
            <a:r>
              <a:rPr lang="es-ES_tradnl" dirty="0"/>
              <a:t> (lengua inventada subjetivamente)</a:t>
            </a:r>
          </a:p>
          <a:p>
            <a:r>
              <a:rPr lang="es-ES_tradnl" dirty="0"/>
              <a:t>La obra: entre</a:t>
            </a:r>
            <a:r>
              <a:rPr lang="es-ES_tradnl" b="1" u="sng" dirty="0"/>
              <a:t> significado </a:t>
            </a:r>
            <a:r>
              <a:rPr lang="es-ES_tradnl" dirty="0"/>
              <a:t>(razonamiento lógico/científico/</a:t>
            </a:r>
            <a:r>
              <a:rPr lang="es-ES_tradnl" dirty="0" err="1"/>
              <a:t>matérico</a:t>
            </a:r>
            <a:r>
              <a:rPr lang="es-ES_tradnl" dirty="0"/>
              <a:t>) y </a:t>
            </a:r>
            <a:r>
              <a:rPr lang="es-ES_tradnl" b="1" u="sng" dirty="0"/>
              <a:t>significación</a:t>
            </a:r>
            <a:r>
              <a:rPr lang="es-ES_tradnl" dirty="0"/>
              <a:t>; levanta percepciones conscientes o no, que entran a ser parte de nuestro bagaje de impresiones sensoriales.</a:t>
            </a:r>
          </a:p>
          <a:p>
            <a:r>
              <a:rPr lang="es-ES_tradnl" dirty="0"/>
              <a:t>Imágenes oníricas, verdaderas, inventadas, pueden ser intercambiadas, confundidas en la actividad imaginativa creadora. </a:t>
            </a:r>
          </a:p>
        </p:txBody>
      </p:sp>
    </p:spTree>
    <p:extLst>
      <p:ext uri="{BB962C8B-B14F-4D97-AF65-F5344CB8AC3E}">
        <p14:creationId xmlns:p14="http://schemas.microsoft.com/office/powerpoint/2010/main" val="793516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r>
              <a:rPr lang="es-ES_tradnl" dirty="0"/>
              <a:t>*Hay aspectos interpuestos entre fenómeno (o imagen) y percepción que son independientes de la voluntad.</a:t>
            </a:r>
          </a:p>
          <a:p>
            <a:r>
              <a:rPr lang="es-ES_tradnl" dirty="0"/>
              <a:t>Estos aspectos están basados en un contenido sensible, ligado a la conciencia, y a la presencia (dentro de esa consciencia) de elementos cualitativos preexistentes.</a:t>
            </a:r>
          </a:p>
          <a:p>
            <a:r>
              <a:rPr lang="es-ES_tradnl" dirty="0"/>
              <a:t>A esos elementos preexistentes, luego, se suman propiedades formales más articuladas. </a:t>
            </a:r>
          </a:p>
          <a:p>
            <a:r>
              <a:rPr lang="es-ES_tradnl" dirty="0"/>
              <a:t>Como llegamos, como alimentamos esa consciencia. Cómo atingimos y despertamos esos elementos cualitativos. Cómo nos hacemos conscientes del limite de la voluntad? Como juntamos conscientes e inconsciente? </a:t>
            </a:r>
          </a:p>
          <a:p>
            <a:r>
              <a:rPr lang="es-ES_tradnl" dirty="0"/>
              <a:t>Cómo descubrimos/describimos nuestro proceso creativo? </a:t>
            </a:r>
          </a:p>
          <a:p>
            <a:r>
              <a:rPr lang="es-ES_tradnl" dirty="0"/>
              <a:t>Como lo activamos, fortalecemos, purificamos, propiciando su </a:t>
            </a:r>
            <a:r>
              <a:rPr lang="es-ES_tradnl" b="1" u="sng" dirty="0"/>
              <a:t>devenir</a:t>
            </a:r>
            <a:r>
              <a:rPr lang="es-ES_tradnl" dirty="0"/>
              <a:t>?</a:t>
            </a:r>
          </a:p>
        </p:txBody>
      </p:sp>
    </p:spTree>
    <p:extLst>
      <p:ext uri="{BB962C8B-B14F-4D97-AF65-F5344CB8AC3E}">
        <p14:creationId xmlns:p14="http://schemas.microsoft.com/office/powerpoint/2010/main" val="1004352909"/>
      </p:ext>
    </p:extLst>
  </p:cSld>
  <p:clrMapOvr>
    <a:masterClrMapping/>
  </p:clrMapOvr>
</p:sld>
</file>

<file path=ppt/theme/theme1.xml><?xml version="1.0" encoding="utf-8"?>
<a:theme xmlns:a="http://schemas.openxmlformats.org/drawingml/2006/main" name="Retrospección">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Retrospectiva</Template>
  <TotalTime>873</TotalTime>
  <Words>1473</Words>
  <Application>Microsoft Macintosh PowerPoint</Application>
  <PresentationFormat>Panorámica</PresentationFormat>
  <Paragraphs>73</Paragraphs>
  <Slides>16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16</vt:i4>
      </vt:variant>
    </vt:vector>
  </HeadingPairs>
  <TitlesOfParts>
    <vt:vector size="20" baseType="lpstr">
      <vt:lpstr>Arial</vt:lpstr>
      <vt:lpstr>Calibri</vt:lpstr>
      <vt:lpstr>Calibri Light</vt:lpstr>
      <vt:lpstr>Retrospección</vt:lpstr>
      <vt:lpstr>Gillo Dorfles* Poeta, pianista, pintor, escultor, medico, critico de arte, escritor. 1910, Trieste –   El devenir de las artes</vt:lpstr>
      <vt:lpstr>Presentación de PowerPoint</vt:lpstr>
      <vt:lpstr>Presentación de PowerPoint</vt:lpstr>
      <vt:lpstr>Intentamos analizar las artes en su devenir, tal como las vemos desarrollarse, mudar, marchitar... Valorando su realidad fenoménica y su función ética. </vt:lpstr>
      <vt:lpstr>Hablar de  ”imagen” como entidad en sì misma, a la hora de hablar de creación y fruición del arte, es reductivo.   Ya que hace falta usarlo , definimos bien el cómo usarlo: no nos reducimos a la IMAGEN en su aspecto exclusivamente figurativo.  Ej. Hay una vasta gama de imágenes no figurativas: imágenes poéticas, musicales…  Para el espectador, apreciador, critico, investigador del arte, es posible crear sus propias imágenes estéticas, lo cual depende de su capacidad de adaptación a las cualidades formativas de la obra de arte que le es ofrecida y en la cual PARTICIPA.   Así como NO ES POSIBLE reducir toda imagen a su apariencia perceptible, tampoco es posible reducir la imaginación (creadora) a algo desarraigado de todo elemento fenomenológico.   Lo fenomenológico tiene diferentes características según los autores, por ej: - Husserl o Merleu Ponty - Danto: Los datos de la experiencia pueden servir como premisas, como base, como punto de partida para esa posibilidad imaginativa, vista como una corriente autónoma, autóctona, autocreadora.   </vt:lpstr>
      <vt:lpstr>Presentación de PowerPoint</vt:lpstr>
      <vt:lpstr>El autor propone la concepción Goethiana del PROCESO FORMATIVO  Incluye no solamente la formatividad esencial, connatural, sino también LA FORMATIVIDAD DE LA IMAGINACIÓN: la cualidad de la mente humana activa aun más allá del dato fenoménico. Esa cualidad está presente también en el momento del suspenso (en el momento en que se presenta) y es capaz de prescindir toda implicación gnoseológica y todo mecanismo operativo.   No usa la palabra forma, sino formación, no solamente para lo que se ha producido, sino para lo que se está produciendo. Para Goethe, lo percibido por los sentidos, ya está formado. Tenemos que llevar nuestra atención hacia lo formativo, que no puede ser identificado exclusivamente con lo físico, su modo de existencia es creativo y necesita de otra facultad: la percepción intuitiva, para VER A TRAVÉS DE LO YA FORMADO, para ver los principios formativos subyacentes, unificantes, coherentes. (No es lo que veo, sino cómo llegué a verlo)</vt:lpstr>
      <vt:lpstr>Sin embargo es importante estudiar la relación ontológica (criterios existenciales) entre imaginación y percepción, para entender la diversidad de los modos de percepción.  Si intentamos dar algo de importancia al elemento perceptivo tenemos que concentrarnos en su carácter transitorio, en su constante mutabilidad, en el transcurso del tiempo. Hay que prestar atención a las transformaciones que se presentan antes nuestra actitud, y de allí las transformaciones de nuestro modo de percepción, presentes, recurriendo a todos los recursos posibles cuales la consonancia-disonancia (…), la perspectiva, el espacio…  No es posible retrotraer nuestra actitud perceptiva al pasado Hay que dudar que nuestros juicios sean superponibles con el pasado  Aceptamos la actualidad perenne de la obra que, por sus componentes formales capaces de perseverar en el tiempo y dotados de capacidad informativa-comunicativa extraconceptual y transcronológica, han sabido llegar a nuestros tiempos.   Cuidado con las violaciones histórica y psicológica de la obra (recordar las diferencias)</vt:lpstr>
      <vt:lpstr>Intentamos entender las relaciones entre percepción y significado, entre significado y acción…  Cuánto condiciona nuestra vida el ambiente? Cuánto influyen pasado y presente en nuestro hacer? Cuánto nuestra mente está ocupada por los datos de la memoria? Cómo, nuestros gestos, artísticos o no, adquieren significado? Son puro resultado de gestos pasados o están vivos, siendo fruto de actividad imaginada?  La percepción se halla en la base de todas nuestras manifestaciones conscientes: hasta que punto está constituida por elementos autónomos, que no añaden ni quitan valor? hasta que punto está relacionada a experiencias pasadas y futuras, vinculada a una directriz de la que no podemos sustraernos? </vt:lpstr>
      <vt:lpstr>Para identificar el substrato de los datos perceptivos y cognoscitivos, que constituye la premisa (a menudo inconsciente) sobre la cual se posa la experiencia presente y futura…</vt:lpstr>
      <vt:lpstr>En la creación es parecido:  no hay inicio-final-termino… el núcleo inicial de la obra es un corpúsculo, iniciación del nacimiento. La obra lograda es una obra que se obtiene a través de una superposición determinada de “estratos” sucesivos hasta lo indefinido, hasta que la duración lo permita, hasta que haya una parada… *ej. Boceto (fortalecido si incorporamos estratos sucesivos…)  </vt:lpstr>
      <vt:lpstr>EXPERIMENTOS CON LA PERCEPCIÓN </vt:lpstr>
      <vt:lpstr>Presentación de PowerPoint</vt:lpstr>
      <vt:lpstr>IMAGEN Y SIGNIFICADO,  FORMA Y ESTRUCTURA</vt:lpstr>
      <vt:lpstr>Nuestra actividad artísticamente creadora tiene una continua proliferación autónoma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Silvia Barbotto</dc:creator>
  <cp:lastModifiedBy>Silvia Barbotto</cp:lastModifiedBy>
  <cp:revision>43</cp:revision>
  <dcterms:created xsi:type="dcterms:W3CDTF">2017-08-24T15:44:32Z</dcterms:created>
  <dcterms:modified xsi:type="dcterms:W3CDTF">2019-07-06T22:36:36Z</dcterms:modified>
</cp:coreProperties>
</file>