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0" r:id="rId1"/>
  </p:sldMasterIdLst>
  <p:notesMasterIdLst>
    <p:notesMasterId r:id="rId25"/>
  </p:notesMasterIdLst>
  <p:sldIdLst>
    <p:sldId id="256" r:id="rId2"/>
    <p:sldId id="257" r:id="rId3"/>
    <p:sldId id="258" r:id="rId4"/>
    <p:sldId id="259" r:id="rId5"/>
    <p:sldId id="260" r:id="rId6"/>
    <p:sldId id="261" r:id="rId7"/>
    <p:sldId id="262" r:id="rId8"/>
    <p:sldId id="263" r:id="rId9"/>
    <p:sldId id="277" r:id="rId10"/>
    <p:sldId id="265" r:id="rId11"/>
    <p:sldId id="267" r:id="rId12"/>
    <p:sldId id="268" r:id="rId13"/>
    <p:sldId id="264" r:id="rId14"/>
    <p:sldId id="269" r:id="rId15"/>
    <p:sldId id="270" r:id="rId16"/>
    <p:sldId id="271" r:id="rId17"/>
    <p:sldId id="272" r:id="rId18"/>
    <p:sldId id="273" r:id="rId19"/>
    <p:sldId id="274" r:id="rId20"/>
    <p:sldId id="275" r:id="rId21"/>
    <p:sldId id="276" r:id="rId22"/>
    <p:sldId id="278" r:id="rId23"/>
    <p:sldId id="279" r:id="rId24"/>
  </p:sldIdLst>
  <p:sldSz cx="12192000" cy="6858000"/>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65"/>
    <p:restoredTop sz="92723"/>
  </p:normalViewPr>
  <p:slideViewPr>
    <p:cSldViewPr snapToGrid="0" snapToObjects="1">
      <p:cViewPr varScale="1">
        <p:scale>
          <a:sx n="98" d="100"/>
          <a:sy n="98" d="100"/>
        </p:scale>
        <p:origin x="200" y="2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4FCCED-F70F-FF4C-B7BD-E6A6C6C9FB93}" type="datetimeFigureOut">
              <a:rPr lang="es-ES_tradnl" smtClean="0"/>
              <a:t>6/7/19</a:t>
            </a:fld>
            <a:endParaRPr lang="es-ES_tradn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76F92B-1F35-4F43-983B-9DA1E52B1153}" type="slidenum">
              <a:rPr lang="es-ES_tradnl" smtClean="0"/>
              <a:t>‹Nº›</a:t>
            </a:fld>
            <a:endParaRPr lang="es-ES_tradnl"/>
          </a:p>
        </p:txBody>
      </p:sp>
    </p:spTree>
    <p:extLst>
      <p:ext uri="{BB962C8B-B14F-4D97-AF65-F5344CB8AC3E}">
        <p14:creationId xmlns:p14="http://schemas.microsoft.com/office/powerpoint/2010/main" val="834381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4676F92B-1F35-4F43-983B-9DA1E52B1153}" type="slidenum">
              <a:rPr lang="es-ES_tradnl" smtClean="0"/>
              <a:t>3</a:t>
            </a:fld>
            <a:endParaRPr lang="es-ES_tradnl"/>
          </a:p>
        </p:txBody>
      </p:sp>
    </p:spTree>
    <p:extLst>
      <p:ext uri="{BB962C8B-B14F-4D97-AF65-F5344CB8AC3E}">
        <p14:creationId xmlns:p14="http://schemas.microsoft.com/office/powerpoint/2010/main" val="388529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4676F92B-1F35-4F43-983B-9DA1E52B1153}" type="slidenum">
              <a:rPr lang="es-ES_tradnl" smtClean="0"/>
              <a:t>7</a:t>
            </a:fld>
            <a:endParaRPr lang="es-ES_tradnl"/>
          </a:p>
        </p:txBody>
      </p:sp>
    </p:spTree>
    <p:extLst>
      <p:ext uri="{BB962C8B-B14F-4D97-AF65-F5344CB8AC3E}">
        <p14:creationId xmlns:p14="http://schemas.microsoft.com/office/powerpoint/2010/main" val="887624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_tradnl"/>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_tradnl"/>
              <a:t>Haga clic para modificar el estilo de subtítulo del patrón</a:t>
            </a:r>
            <a:endParaRPr lang="en-US" dirty="0"/>
          </a:p>
        </p:txBody>
      </p:sp>
      <p:sp>
        <p:nvSpPr>
          <p:cNvPr id="4" name="Date Placeholder 3"/>
          <p:cNvSpPr>
            <a:spLocks noGrp="1"/>
          </p:cNvSpPr>
          <p:nvPr>
            <p:ph type="dt" sz="half" idx="10"/>
          </p:nvPr>
        </p:nvSpPr>
        <p:spPr/>
        <p:txBody>
          <a:bodyPr/>
          <a:lstStyle/>
          <a:p>
            <a:fld id="{97109CA9-98C3-FB47-A801-6B2904070822}" type="datetimeFigureOut">
              <a:rPr lang="es-ES_tradnl" smtClean="0"/>
              <a:t>6/7/19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1F700D72-2CBD-5E49-9404-C204E1645399}" type="slidenum">
              <a:rPr lang="es-ES_tradnl" smtClean="0"/>
              <a:t>‹Nº›</a:t>
            </a:fld>
            <a:endParaRPr lang="es-ES_tradnl"/>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_tradnl"/>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10"/>
          </p:nvPr>
        </p:nvSpPr>
        <p:spPr/>
        <p:txBody>
          <a:bodyPr/>
          <a:lstStyle/>
          <a:p>
            <a:fld id="{97109CA9-98C3-FB47-A801-6B2904070822}" type="datetimeFigureOut">
              <a:rPr lang="es-ES_tradnl" smtClean="0"/>
              <a:t>6/7/19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1F700D72-2CBD-5E49-9404-C204E1645399}" type="slidenum">
              <a:rPr lang="es-ES_tradnl" smtClean="0"/>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_tradnl"/>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los estilos de texto del patrón</a:t>
            </a:r>
          </a:p>
        </p:txBody>
      </p:sp>
      <p:sp>
        <p:nvSpPr>
          <p:cNvPr id="4" name="Date Placeholder 3"/>
          <p:cNvSpPr>
            <a:spLocks noGrp="1"/>
          </p:cNvSpPr>
          <p:nvPr>
            <p:ph type="dt" sz="half" idx="10"/>
          </p:nvPr>
        </p:nvSpPr>
        <p:spPr/>
        <p:txBody>
          <a:bodyPr/>
          <a:lstStyle/>
          <a:p>
            <a:fld id="{97109CA9-98C3-FB47-A801-6B2904070822}" type="datetimeFigureOut">
              <a:rPr lang="es-ES_tradnl" smtClean="0"/>
              <a:t>6/7/19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1F700D72-2CBD-5E49-9404-C204E1645399}" type="slidenum">
              <a:rPr lang="es-ES_tradnl" smtClean="0"/>
              <a:t>‹Nº›</a:t>
            </a:fld>
            <a:endParaRPr lang="es-ES_tradnl"/>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_tradnl"/>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5" name="Date Placeholder 4"/>
          <p:cNvSpPr>
            <a:spLocks noGrp="1"/>
          </p:cNvSpPr>
          <p:nvPr>
            <p:ph type="dt" sz="half" idx="10"/>
          </p:nvPr>
        </p:nvSpPr>
        <p:spPr/>
        <p:txBody>
          <a:bodyPr/>
          <a:lstStyle/>
          <a:p>
            <a:fld id="{97109CA9-98C3-FB47-A801-6B2904070822}" type="datetimeFigureOut">
              <a:rPr lang="es-ES_tradnl" smtClean="0"/>
              <a:t>6/7/19</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1F700D72-2CBD-5E49-9404-C204E1645399}" type="slidenum">
              <a:rPr lang="es-ES_tradnl" smtClean="0"/>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_tradnl"/>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los estilos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los estilos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7" name="Date Placeholder 6"/>
          <p:cNvSpPr>
            <a:spLocks noGrp="1"/>
          </p:cNvSpPr>
          <p:nvPr>
            <p:ph type="dt" sz="half" idx="10"/>
          </p:nvPr>
        </p:nvSpPr>
        <p:spPr/>
        <p:txBody>
          <a:bodyPr/>
          <a:lstStyle/>
          <a:p>
            <a:fld id="{97109CA9-98C3-FB47-A801-6B2904070822}" type="datetimeFigureOut">
              <a:rPr lang="es-ES_tradnl" smtClean="0"/>
              <a:t>6/7/19</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1F700D72-2CBD-5E49-9404-C204E1645399}" type="slidenum">
              <a:rPr lang="es-ES_tradnl" smtClean="0"/>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Haga clic para modificar el estilo de título del patrón</a:t>
            </a:r>
            <a:endParaRPr lang="en-US" dirty="0"/>
          </a:p>
        </p:txBody>
      </p:sp>
      <p:sp>
        <p:nvSpPr>
          <p:cNvPr id="3" name="Date Placeholder 2"/>
          <p:cNvSpPr>
            <a:spLocks noGrp="1"/>
          </p:cNvSpPr>
          <p:nvPr>
            <p:ph type="dt" sz="half" idx="10"/>
          </p:nvPr>
        </p:nvSpPr>
        <p:spPr/>
        <p:txBody>
          <a:bodyPr/>
          <a:lstStyle/>
          <a:p>
            <a:fld id="{97109CA9-98C3-FB47-A801-6B2904070822}" type="datetimeFigureOut">
              <a:rPr lang="es-ES_tradnl" smtClean="0"/>
              <a:t>6/7/19</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1F700D72-2CBD-5E49-9404-C204E1645399}" type="slidenum">
              <a:rPr lang="es-ES_tradnl" smtClean="0"/>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7109CA9-98C3-FB47-A801-6B2904070822}" type="datetimeFigureOut">
              <a:rPr lang="es-ES_tradnl" smtClean="0"/>
              <a:t>6/7/19</a:t>
            </a:fld>
            <a:endParaRPr lang="es-ES_tradnl"/>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ES_tradnl"/>
          </a:p>
        </p:txBody>
      </p:sp>
      <p:sp>
        <p:nvSpPr>
          <p:cNvPr id="9" name="Slide Number Placeholder 8"/>
          <p:cNvSpPr>
            <a:spLocks noGrp="1"/>
          </p:cNvSpPr>
          <p:nvPr>
            <p:ph type="sldNum" sz="quarter" idx="12"/>
          </p:nvPr>
        </p:nvSpPr>
        <p:spPr/>
        <p:txBody>
          <a:bodyPr/>
          <a:lstStyle/>
          <a:p>
            <a:fld id="{1F700D72-2CBD-5E49-9404-C204E1645399}" type="slidenum">
              <a:rPr lang="es-ES_tradnl" smtClean="0"/>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_tradnl"/>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los estilos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7109CA9-98C3-FB47-A801-6B2904070822}" type="datetimeFigureOut">
              <a:rPr lang="es-ES_tradnl" smtClean="0"/>
              <a:t>6/7/19</a:t>
            </a:fld>
            <a:endParaRPr lang="es-ES_tradnl"/>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s-ES_tradnl"/>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F700D72-2CBD-5E49-9404-C204E1645399}" type="slidenum">
              <a:rPr lang="es-ES_tradnl" smtClean="0"/>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_tradnl"/>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a:t>Arrastre la imagen al marcador de posición o haga clic en el icono para agregarla</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los estilos de texto del patrón</a:t>
            </a:r>
          </a:p>
        </p:txBody>
      </p:sp>
      <p:sp>
        <p:nvSpPr>
          <p:cNvPr id="5" name="Date Placeholder 4"/>
          <p:cNvSpPr>
            <a:spLocks noGrp="1"/>
          </p:cNvSpPr>
          <p:nvPr>
            <p:ph type="dt" sz="half" idx="10"/>
          </p:nvPr>
        </p:nvSpPr>
        <p:spPr/>
        <p:txBody>
          <a:bodyPr/>
          <a:lstStyle/>
          <a:p>
            <a:fld id="{97109CA9-98C3-FB47-A801-6B2904070822}" type="datetimeFigureOut">
              <a:rPr lang="es-ES_tradnl" smtClean="0"/>
              <a:t>6/7/19</a:t>
            </a:fld>
            <a:endParaRPr lang="es-ES_tradnl"/>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700D72-2CBD-5E49-9404-C204E1645399}" type="slidenum">
              <a:rPr lang="es-ES_tradnl" smtClean="0"/>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10"/>
          </p:nvPr>
        </p:nvSpPr>
        <p:spPr/>
        <p:txBody>
          <a:bodyPr/>
          <a:lstStyle/>
          <a:p>
            <a:fld id="{97109CA9-98C3-FB47-A801-6B2904070822}" type="datetimeFigureOut">
              <a:rPr lang="es-ES_tradnl" smtClean="0"/>
              <a:t>6/7/19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1F700D72-2CBD-5E49-9404-C204E1645399}" type="slidenum">
              <a:rPr lang="es-ES_tradnl" smtClean="0"/>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_tradnl"/>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10"/>
          </p:nvPr>
        </p:nvSpPr>
        <p:spPr/>
        <p:txBody>
          <a:bodyPr/>
          <a:lstStyle/>
          <a:p>
            <a:fld id="{97109CA9-98C3-FB47-A801-6B2904070822}" type="datetimeFigureOut">
              <a:rPr lang="es-ES_tradnl" smtClean="0"/>
              <a:t>6/7/19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1F700D72-2CBD-5E49-9404-C204E1645399}" type="slidenum">
              <a:rPr lang="es-ES_tradnl" smtClean="0"/>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_tradnl"/>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7109CA9-98C3-FB47-A801-6B2904070822}" type="datetimeFigureOut">
              <a:rPr lang="es-ES_tradnl" smtClean="0"/>
              <a:t>6/7/19</a:t>
            </a:fld>
            <a:endParaRPr lang="es-ES_tradnl"/>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ES_tradnl"/>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1F700D72-2CBD-5E49-9404-C204E1645399}" type="slidenum">
              <a:rPr lang="es-ES_tradnl" smtClean="0"/>
              <a:t>‹Nº›</a:t>
            </a:fld>
            <a:endParaRPr lang="es-ES_tradnl"/>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4468545"/>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685421" y="105155"/>
            <a:ext cx="8821157" cy="4165109"/>
          </a:xfrm>
          <a:prstGeom prst="rect">
            <a:avLst/>
          </a:prstGeom>
        </p:spPr>
      </p:pic>
      <p:sp>
        <p:nvSpPr>
          <p:cNvPr id="3" name="Subtítulo 2"/>
          <p:cNvSpPr>
            <a:spLocks noGrp="1"/>
          </p:cNvSpPr>
          <p:nvPr>
            <p:ph type="subTitle" idx="1"/>
          </p:nvPr>
        </p:nvSpPr>
        <p:spPr>
          <a:xfrm>
            <a:off x="1039659" y="4452489"/>
            <a:ext cx="10129084" cy="1869934"/>
          </a:xfrm>
        </p:spPr>
        <p:txBody>
          <a:bodyPr>
            <a:normAutofit fontScale="92500" lnSpcReduction="20000"/>
          </a:bodyPr>
          <a:lstStyle/>
          <a:p>
            <a:pPr algn="ctr"/>
            <a:r>
              <a:rPr lang="es-ES_tradnl" sz="4000" b="1" dirty="0">
                <a:solidFill>
                  <a:srgbClr val="FF0000"/>
                </a:solidFill>
              </a:rPr>
              <a:t>Cómo se lee una obra de arte</a:t>
            </a:r>
          </a:p>
          <a:p>
            <a:pPr algn="ctr"/>
            <a:r>
              <a:rPr lang="es-ES_tradnl" b="1" dirty="0">
                <a:solidFill>
                  <a:srgbClr val="FF0000"/>
                </a:solidFill>
              </a:rPr>
              <a:t>Omar </a:t>
            </a:r>
            <a:r>
              <a:rPr lang="es-ES_tradnl" b="1" dirty="0" err="1">
                <a:solidFill>
                  <a:srgbClr val="FF0000"/>
                </a:solidFill>
              </a:rPr>
              <a:t>Calabrese</a:t>
            </a:r>
            <a:r>
              <a:rPr lang="es-ES_tradnl" b="1" dirty="0">
                <a:solidFill>
                  <a:srgbClr val="FF0000"/>
                </a:solidFill>
              </a:rPr>
              <a:t> </a:t>
            </a:r>
          </a:p>
          <a:p>
            <a:pPr algn="ctr"/>
            <a:r>
              <a:rPr lang="es-ES_tradnl" b="1" dirty="0">
                <a:solidFill>
                  <a:srgbClr val="FF0000"/>
                </a:solidFill>
              </a:rPr>
              <a:t>Semiólogo italiano 1949-2012</a:t>
            </a:r>
          </a:p>
          <a:p>
            <a:pPr algn="ctr"/>
            <a:r>
              <a:rPr lang="es-ES_tradnl" b="1" dirty="0">
                <a:solidFill>
                  <a:schemeClr val="tx1">
                    <a:lumMod val="85000"/>
                    <a:lumOff val="15000"/>
                  </a:schemeClr>
                </a:solidFill>
              </a:rPr>
              <a:t>Resumen por Silvia </a:t>
            </a:r>
            <a:r>
              <a:rPr lang="es-ES_tradnl" b="1" dirty="0" err="1">
                <a:solidFill>
                  <a:schemeClr val="tx1">
                    <a:lumMod val="85000"/>
                    <a:lumOff val="15000"/>
                  </a:schemeClr>
                </a:solidFill>
              </a:rPr>
              <a:t>barbotto</a:t>
            </a:r>
            <a:r>
              <a:rPr lang="es-ES_tradnl" b="1" dirty="0">
                <a:solidFill>
                  <a:schemeClr val="tx1">
                    <a:lumMod val="85000"/>
                    <a:lumOff val="15000"/>
                  </a:schemeClr>
                </a:solidFill>
              </a:rPr>
              <a:t> Forzano 2018</a:t>
            </a:r>
          </a:p>
          <a:p>
            <a:pPr algn="ctr"/>
            <a:endParaRPr lang="es-ES_tradnl" dirty="0"/>
          </a:p>
        </p:txBody>
      </p:sp>
    </p:spTree>
    <p:extLst>
      <p:ext uri="{BB962C8B-B14F-4D97-AF65-F5344CB8AC3E}">
        <p14:creationId xmlns:p14="http://schemas.microsoft.com/office/powerpoint/2010/main" val="856510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669926"/>
            <a:ext cx="10515600" cy="571046"/>
          </a:xfrm>
        </p:spPr>
        <p:txBody>
          <a:bodyPr>
            <a:normAutofit fontScale="90000"/>
          </a:bodyPr>
          <a:lstStyle/>
          <a:p>
            <a:pPr algn="ctr"/>
            <a:r>
              <a:rPr lang="es-ES_tradnl"/>
              <a:t>El lenguaje de la crítica de arte</a:t>
            </a:r>
            <a:br>
              <a:rPr lang="es-ES_tradnl"/>
            </a:br>
            <a:endParaRPr lang="es-ES_tradnl"/>
          </a:p>
        </p:txBody>
      </p:sp>
      <p:sp>
        <p:nvSpPr>
          <p:cNvPr id="3" name="Marcador de contenido 2"/>
          <p:cNvSpPr>
            <a:spLocks noGrp="1"/>
          </p:cNvSpPr>
          <p:nvPr>
            <p:ph idx="1"/>
          </p:nvPr>
        </p:nvSpPr>
        <p:spPr>
          <a:xfrm>
            <a:off x="348343" y="1240972"/>
            <a:ext cx="11495314" cy="5617028"/>
          </a:xfrm>
        </p:spPr>
        <p:txBody>
          <a:bodyPr>
            <a:normAutofit/>
          </a:bodyPr>
          <a:lstStyle/>
          <a:p>
            <a:r>
              <a:rPr lang="es-ES_tradnl" b="1" dirty="0">
                <a:solidFill>
                  <a:srgbClr val="FF0000"/>
                </a:solidFill>
              </a:rPr>
              <a:t>Primera parte: problemas de fondo</a:t>
            </a:r>
          </a:p>
          <a:p>
            <a:endParaRPr lang="es-ES_tradnl" dirty="0"/>
          </a:p>
          <a:p>
            <a:r>
              <a:rPr lang="es-ES_tradnl" sz="2000" dirty="0"/>
              <a:t>Primeramente definimos que es “Crítica de arte” y luego cuales son sus instrumentos lingüísticos para expresarse</a:t>
            </a:r>
          </a:p>
          <a:p>
            <a:pPr lvl="1"/>
            <a:r>
              <a:rPr lang="es-ES_tradnl" sz="2000" dirty="0"/>
              <a:t>Denis Diderot (1713-1784, Francia): interpretación y evaluación de las obras a él contemporáneas. Representante de la era de la Iluminación, </a:t>
            </a:r>
            <a:r>
              <a:rPr lang="es-ES_tradnl" sz="2000" dirty="0" err="1"/>
              <a:t>antireligioso</a:t>
            </a:r>
            <a:r>
              <a:rPr lang="es-ES_tradnl" sz="2000" dirty="0"/>
              <a:t>, anticlerical, amigo de Voltaire. La Estética ya no es parte del objeto en sí, está basada en la relación entre objeto y sujeto.</a:t>
            </a:r>
          </a:p>
          <a:p>
            <a:pPr lvl="1"/>
            <a:r>
              <a:rPr lang="es-ES_tradnl" sz="2000" dirty="0"/>
              <a:t>Crítica como arte de la interpretación</a:t>
            </a:r>
          </a:p>
          <a:p>
            <a:pPr lvl="1"/>
            <a:r>
              <a:rPr lang="es-ES_tradnl" sz="2000" dirty="0"/>
              <a:t>Vinculada a la extensión de un mercado burgués del arte</a:t>
            </a:r>
          </a:p>
          <a:p>
            <a:pPr lvl="1"/>
            <a:r>
              <a:rPr lang="es-ES_tradnl" sz="2000" dirty="0"/>
              <a:t>Ligada a la aparición de movimientos artísticos concretos y militantes en la cultura</a:t>
            </a:r>
          </a:p>
          <a:p>
            <a:pPr lvl="1"/>
            <a:r>
              <a:rPr lang="es-ES_tradnl" sz="2000" dirty="0"/>
              <a:t>La divulgación del producto estético entre “culturas de masas”</a:t>
            </a:r>
          </a:p>
          <a:p>
            <a:pPr lvl="1"/>
            <a:r>
              <a:rPr lang="es-ES_tradnl" sz="2000" dirty="0"/>
              <a:t>En algunas Universidades tienen estudios especializados en crítica/historia (recordamos la primera Academia de Bellas Artes nació en </a:t>
            </a:r>
            <a:r>
              <a:rPr lang="es-ES_tradnl" sz="2000" dirty="0" err="1"/>
              <a:t>Firenze</a:t>
            </a:r>
            <a:r>
              <a:rPr lang="es-ES_tradnl" sz="2000" dirty="0"/>
              <a:t> con Lorenzo </a:t>
            </a:r>
            <a:r>
              <a:rPr lang="es-ES_tradnl" sz="2000" dirty="0" err="1"/>
              <a:t>il</a:t>
            </a:r>
            <a:r>
              <a:rPr lang="es-ES_tradnl" sz="2000" dirty="0"/>
              <a:t> Magnifico, en su Jardín San Marco, para que los jóvenes estudiaran y copiaran sus antiguas colecciones. Contemporáneamente se fortalecen el análisis histórica/crítica, que a menudo coinciden)</a:t>
            </a:r>
          </a:p>
          <a:p>
            <a:endParaRPr lang="es-ES_tradnl" dirty="0"/>
          </a:p>
        </p:txBody>
      </p:sp>
    </p:spTree>
    <p:extLst>
      <p:ext uri="{BB962C8B-B14F-4D97-AF65-F5344CB8AC3E}">
        <p14:creationId xmlns:p14="http://schemas.microsoft.com/office/powerpoint/2010/main" val="1830710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20842" y="609600"/>
            <a:ext cx="11032958" cy="5769428"/>
          </a:xfrm>
        </p:spPr>
        <p:txBody>
          <a:bodyPr>
            <a:noAutofit/>
          </a:bodyPr>
          <a:lstStyle/>
          <a:p>
            <a:r>
              <a:rPr lang="es-ES_tradnl" sz="2400" b="1" dirty="0"/>
              <a:t>La definición de “crítica de arte” en las enciclopedias: dúplice naturaleza:</a:t>
            </a:r>
            <a:endParaRPr lang="es-ES_tradnl" sz="2400" dirty="0"/>
          </a:p>
          <a:p>
            <a:r>
              <a:rPr lang="es-ES_tradnl" sz="2400" dirty="0"/>
              <a:t>1. Literatura artística o crítica artística: son los discursos sobre el arte, de lo antiguo a lo contemporáneo, teorías del discursos y sistemas de valoración.</a:t>
            </a:r>
          </a:p>
          <a:p>
            <a:endParaRPr lang="es-ES_tradnl" sz="2400" dirty="0"/>
          </a:p>
          <a:p>
            <a:r>
              <a:rPr lang="es-ES_tradnl" sz="2400" dirty="0"/>
              <a:t>2. Crítica de arte en sí: afín a la historia del arte, a sus métodos de valoración, a sus prácticas sociales/institucionales, énfasis en las relaciones del arte con el mercado. </a:t>
            </a:r>
          </a:p>
          <a:p>
            <a:pPr lvl="1"/>
            <a:r>
              <a:rPr lang="es-ES_tradnl" dirty="0"/>
              <a:t>John Richardson (1719) intuye el estatuto ambiguo y no tan dicotómico. El juicio sobre una obra de arte se fundamenta en la </a:t>
            </a:r>
            <a:r>
              <a:rPr lang="es-ES_tradnl" b="1" u="sng" dirty="0"/>
              <a:t>ciencia del conocedor </a:t>
            </a:r>
            <a:r>
              <a:rPr lang="es-ES_tradnl" dirty="0"/>
              <a:t>(historiador que reconoce, describe, data, atribuye…) y, a su vez, se forma el juicio de bondad y calidad de la obra. </a:t>
            </a:r>
          </a:p>
          <a:p>
            <a:pPr lvl="1"/>
            <a:r>
              <a:rPr lang="es-ES_tradnl" dirty="0"/>
              <a:t>Puede ocurrir que algunos aspectos descriptivos de la factura de la obra se conviertan en valores, en la medida en que traspasan la frontera que separa la historia con la estética. </a:t>
            </a:r>
          </a:p>
          <a:p>
            <a:pPr lvl="1"/>
            <a:r>
              <a:rPr lang="es-ES_tradnl" u="sng" dirty="0"/>
              <a:t>La crítica está entonces formada por los discursos sobre el arte </a:t>
            </a:r>
            <a:r>
              <a:rPr lang="es-ES_tradnl" dirty="0"/>
              <a:t>(y tal vez el análisis de estos mismos discursos) </a:t>
            </a:r>
            <a:r>
              <a:rPr lang="es-ES_tradnl" u="sng" dirty="0"/>
              <a:t>y por una </a:t>
            </a:r>
            <a:r>
              <a:rPr lang="es-ES_tradnl" u="sng" dirty="0" err="1"/>
              <a:t>via</a:t>
            </a:r>
            <a:r>
              <a:rPr lang="es-ES_tradnl" u="sng" dirty="0"/>
              <a:t> intermediaria entre la objetividad </a:t>
            </a:r>
            <a:r>
              <a:rPr lang="es-ES_tradnl" dirty="0"/>
              <a:t>(la valoración, aquí parte de un canon ideal) </a:t>
            </a:r>
            <a:r>
              <a:rPr lang="es-ES_tradnl" u="sng" dirty="0"/>
              <a:t>y la subjetividad </a:t>
            </a:r>
            <a:r>
              <a:rPr lang="es-ES_tradnl" dirty="0"/>
              <a:t>(el gusto, la cultura…)</a:t>
            </a:r>
          </a:p>
        </p:txBody>
      </p:sp>
    </p:spTree>
    <p:extLst>
      <p:ext uri="{BB962C8B-B14F-4D97-AF65-F5344CB8AC3E}">
        <p14:creationId xmlns:p14="http://schemas.microsoft.com/office/powerpoint/2010/main" val="767822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44285" y="283028"/>
            <a:ext cx="11027229" cy="6270172"/>
          </a:xfrm>
        </p:spPr>
        <p:txBody>
          <a:bodyPr>
            <a:normAutofit fontScale="92500" lnSpcReduction="10000"/>
          </a:bodyPr>
          <a:lstStyle/>
          <a:p>
            <a:r>
              <a:rPr lang="es-ES_tradnl" dirty="0"/>
              <a:t>Kant “Crítica al juicio”, separa dos actos críticos: el distinguir y el valorar la obra. Por lo tanto el juicio posee dos etapas: </a:t>
            </a:r>
          </a:p>
          <a:p>
            <a:pPr lvl="1"/>
            <a:r>
              <a:rPr lang="es-ES_tradnl" dirty="0"/>
              <a:t>1. La acumulación de los elementos de conocimiento sobre un fenómeno</a:t>
            </a:r>
          </a:p>
          <a:p>
            <a:pPr lvl="1"/>
            <a:r>
              <a:rPr lang="es-ES_tradnl" dirty="0"/>
              <a:t>2. La formación de la apreciación y el juicio del gusto (que tiene un fundamento histórico/social limitante de la subjetividad, pero que depende de un sujeto).</a:t>
            </a:r>
          </a:p>
          <a:p>
            <a:r>
              <a:rPr lang="es-ES_tradnl" dirty="0"/>
              <a:t>Desde sus orígenes el término “Critica de Arte” resume estos conceptos, evidenciando conflictos entre:</a:t>
            </a:r>
          </a:p>
          <a:p>
            <a:pPr lvl="1"/>
            <a:r>
              <a:rPr lang="es-ES_tradnl" dirty="0"/>
              <a:t>la CA como discurso evaluador de la obra y la CA como discurso descriptivo de la misma.</a:t>
            </a:r>
          </a:p>
          <a:p>
            <a:pPr lvl="1"/>
            <a:r>
              <a:rPr lang="es-ES_tradnl" dirty="0"/>
              <a:t>la base objetiva y subjetiva del discurso crítico-</a:t>
            </a:r>
            <a:r>
              <a:rPr lang="es-ES_tradnl" dirty="0" err="1"/>
              <a:t>artistico</a:t>
            </a:r>
            <a:endParaRPr lang="es-ES_tradnl" dirty="0"/>
          </a:p>
          <a:p>
            <a:pPr lvl="1"/>
            <a:r>
              <a:rPr lang="es-ES_tradnl" dirty="0"/>
              <a:t>sobre la pertenencia de los métodos en la CA</a:t>
            </a:r>
          </a:p>
          <a:p>
            <a:pPr lvl="1"/>
            <a:r>
              <a:rPr lang="es-ES_tradnl" dirty="0"/>
              <a:t>Crítica e historia </a:t>
            </a:r>
          </a:p>
          <a:p>
            <a:r>
              <a:rPr lang="es-ES_tradnl" dirty="0"/>
              <a:t>Elegir entre estas opciones siempre ha establecido un punto fundamental en la teoría del arte, desembocando en diferentes estilos críticos (y perceptivos)</a:t>
            </a:r>
          </a:p>
          <a:p>
            <a:r>
              <a:rPr lang="es-ES_tradnl" dirty="0"/>
              <a:t>La subjetividad concedida al crítico remonta el siglo XIX. Charles Baudelaire “La </a:t>
            </a:r>
            <a:r>
              <a:rPr lang="es-ES_tradnl" dirty="0" err="1"/>
              <a:t>curiosités</a:t>
            </a:r>
            <a:r>
              <a:rPr lang="es-ES_tradnl" dirty="0"/>
              <a:t> </a:t>
            </a:r>
            <a:r>
              <a:rPr lang="es-ES_tradnl" dirty="0" err="1"/>
              <a:t>esthétiques</a:t>
            </a:r>
            <a:r>
              <a:rPr lang="es-ES_tradnl" dirty="0"/>
              <a:t>” dice: “La crítica de arte debe ser </a:t>
            </a:r>
            <a:r>
              <a:rPr lang="es-ES_tradnl" u="sng" dirty="0"/>
              <a:t>parcial, apasionada y política</a:t>
            </a:r>
            <a:r>
              <a:rPr lang="es-ES_tradnl" dirty="0"/>
              <a:t>; […] se debe hacer desde un punto de vista exclusivo pero es capaz de abrir los más amplios horizontes”. 		La lectura del texto artístico es importante porque:</a:t>
            </a:r>
          </a:p>
          <a:p>
            <a:pPr lvl="4"/>
            <a:r>
              <a:rPr lang="es-ES_tradnl" dirty="0"/>
              <a:t>Exaltación consciente de la militancia crítica</a:t>
            </a:r>
          </a:p>
          <a:p>
            <a:pPr lvl="4"/>
            <a:r>
              <a:rPr lang="es-ES_tradnl" dirty="0"/>
              <a:t>Lucha subjetiva de las ideas </a:t>
            </a:r>
          </a:p>
          <a:p>
            <a:pPr lvl="4"/>
            <a:r>
              <a:rPr lang="es-ES_tradnl" dirty="0"/>
              <a:t>Fe en el carácter </a:t>
            </a:r>
            <a:r>
              <a:rPr lang="es-ES_tradnl" dirty="0" err="1"/>
              <a:t>demiúrgico</a:t>
            </a:r>
            <a:r>
              <a:rPr lang="es-ES_tradnl" dirty="0"/>
              <a:t> del oficio de crítico (N.B. </a:t>
            </a:r>
            <a:r>
              <a:rPr lang="es-ES_tradnl" dirty="0" err="1"/>
              <a:t>Demiurgía</a:t>
            </a:r>
            <a:r>
              <a:rPr lang="es-ES_tradnl" dirty="0"/>
              <a:t>: capacidad de crear desde la nada)</a:t>
            </a:r>
          </a:p>
          <a:p>
            <a:r>
              <a:rPr lang="es-ES_tradnl" dirty="0"/>
              <a:t>Benedetto </a:t>
            </a:r>
            <a:r>
              <a:rPr lang="es-ES_tradnl" dirty="0" err="1"/>
              <a:t>Croce</a:t>
            </a:r>
            <a:r>
              <a:rPr lang="es-ES_tradnl" dirty="0"/>
              <a:t>: la Crítica </a:t>
            </a:r>
            <a:r>
              <a:rPr lang="es-ES_tradnl" u="sng" dirty="0"/>
              <a:t>es una aproximación al valor del arte que es inefable</a:t>
            </a:r>
            <a:r>
              <a:rPr lang="es-ES_tradnl" dirty="0"/>
              <a:t>, </a:t>
            </a:r>
            <a:r>
              <a:rPr lang="es-ES_tradnl" u="sng" dirty="0"/>
              <a:t>es la traducción verbal de la obra</a:t>
            </a:r>
            <a:r>
              <a:rPr lang="es-ES_tradnl" dirty="0"/>
              <a:t>, es crítica en palabras y, por lo tanto, traición a la misma. La crítica es una práctica lingüística. Se exalta la obra y el texto artístico.  </a:t>
            </a:r>
          </a:p>
          <a:p>
            <a:endParaRPr lang="es-ES_tradnl" dirty="0"/>
          </a:p>
        </p:txBody>
      </p:sp>
    </p:spTree>
    <p:extLst>
      <p:ext uri="{BB962C8B-B14F-4D97-AF65-F5344CB8AC3E}">
        <p14:creationId xmlns:p14="http://schemas.microsoft.com/office/powerpoint/2010/main" val="2117900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74915" y="326571"/>
            <a:ext cx="11016343" cy="6117772"/>
          </a:xfrm>
        </p:spPr>
        <p:txBody>
          <a:bodyPr>
            <a:normAutofit lnSpcReduction="10000"/>
          </a:bodyPr>
          <a:lstStyle/>
          <a:p>
            <a:endParaRPr lang="es-ES_tradnl" u="sng" dirty="0"/>
          </a:p>
          <a:p>
            <a:r>
              <a:rPr lang="es-ES_tradnl" b="1" u="sng" dirty="0"/>
              <a:t>Elementos para la reflexión. </a:t>
            </a:r>
            <a:endParaRPr lang="es-ES_tradnl" dirty="0"/>
          </a:p>
          <a:p>
            <a:r>
              <a:rPr lang="es-ES_tradnl" dirty="0"/>
              <a:t>La práctica intelectual de la Crítica de arte fue considerada desde sus orígenes el campo de “los discursos sobre el arte”. </a:t>
            </a:r>
          </a:p>
          <a:p>
            <a:r>
              <a:rPr lang="es-ES_tradnl" dirty="0"/>
              <a:t>Distinguiendo:</a:t>
            </a:r>
          </a:p>
          <a:p>
            <a:pPr lvl="1"/>
            <a:r>
              <a:rPr lang="es-ES_tradnl" dirty="0"/>
              <a:t>- </a:t>
            </a:r>
            <a:r>
              <a:rPr lang="es-ES_tradnl" u="sng" dirty="0"/>
              <a:t>un discurso dirigido a la descripción, interpretación, valoración por parte de un sujeto-interprete </a:t>
            </a:r>
          </a:p>
          <a:p>
            <a:pPr lvl="1"/>
            <a:r>
              <a:rPr lang="es-ES_tradnl" dirty="0"/>
              <a:t>- un discurso sobre los discursos sobre el arte, útiles como fuentes y materiales para la ubicación históricas de las obras </a:t>
            </a:r>
          </a:p>
          <a:p>
            <a:r>
              <a:rPr lang="es-ES_tradnl" dirty="0"/>
              <a:t>Esta distinción ha sido confirmada por críticos del siglo XX como </a:t>
            </a:r>
          </a:p>
          <a:p>
            <a:pPr lvl="1"/>
            <a:r>
              <a:rPr lang="es-ES_tradnl" dirty="0"/>
              <a:t>Julius von </a:t>
            </a:r>
            <a:r>
              <a:rPr lang="es-ES_tradnl" dirty="0" err="1"/>
              <a:t>Schlosser</a:t>
            </a:r>
            <a:r>
              <a:rPr lang="es-ES_tradnl" dirty="0"/>
              <a:t> (importancia de conocer las fuentes escritas) </a:t>
            </a:r>
          </a:p>
          <a:p>
            <a:pPr lvl="1"/>
            <a:r>
              <a:rPr lang="es-ES_tradnl" dirty="0" err="1"/>
              <a:t>Lionello</a:t>
            </a:r>
            <a:r>
              <a:rPr lang="es-ES_tradnl" dirty="0"/>
              <a:t> Venturi (uno de los 12 sobre 1200 profesores universitarios italianos que refutaron la firma del Juramento de Fidelidad al Fascismo en 1931, perdiendo así la cátedra). </a:t>
            </a:r>
          </a:p>
          <a:p>
            <a:endParaRPr lang="es-ES_tradnl" dirty="0"/>
          </a:p>
          <a:p>
            <a:r>
              <a:rPr lang="es-ES_tradnl" dirty="0"/>
              <a:t>La crítica de arte mantiene un equilibrio inestable entre dos opciones:</a:t>
            </a:r>
          </a:p>
          <a:p>
            <a:pPr lvl="1"/>
            <a:r>
              <a:rPr lang="es-ES_tradnl" dirty="0"/>
              <a:t>- subjetividad cero</a:t>
            </a:r>
          </a:p>
          <a:p>
            <a:pPr lvl="1"/>
            <a:r>
              <a:rPr lang="es-ES_tradnl" dirty="0"/>
              <a:t>- subjetividad máxima</a:t>
            </a:r>
            <a:br>
              <a:rPr lang="es-ES_tradnl" dirty="0"/>
            </a:br>
            <a:endParaRPr lang="es-ES_tradnl" dirty="0"/>
          </a:p>
          <a:p>
            <a:r>
              <a:rPr lang="es-ES_tradnl" dirty="0"/>
              <a:t>Cómo se construyen los discursos de valoración? </a:t>
            </a:r>
          </a:p>
          <a:p>
            <a:endParaRPr lang="es-ES_tradnl" dirty="0"/>
          </a:p>
        </p:txBody>
      </p:sp>
    </p:spTree>
    <p:extLst>
      <p:ext uri="{BB962C8B-B14F-4D97-AF65-F5344CB8AC3E}">
        <p14:creationId xmlns:p14="http://schemas.microsoft.com/office/powerpoint/2010/main" val="1834782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9827" y="327900"/>
            <a:ext cx="10515600" cy="6387225"/>
          </a:xfrm>
        </p:spPr>
        <p:txBody>
          <a:bodyPr>
            <a:normAutofit/>
          </a:bodyPr>
          <a:lstStyle/>
          <a:p>
            <a:r>
              <a:rPr lang="es-ES_tradnl" b="1" dirty="0">
                <a:solidFill>
                  <a:srgbClr val="FF0000"/>
                </a:solidFill>
              </a:rPr>
              <a:t>Segunda parte: crítica de los críticos</a:t>
            </a:r>
          </a:p>
          <a:p>
            <a:r>
              <a:rPr lang="es-ES_tradnl" dirty="0"/>
              <a:t>Hay un lugar común que afirma que el lenguaje del arte es etéreo, incomprensible, solo enfocados a construir un “aura” intelectual para el crítico y creativa para el artista.</a:t>
            </a:r>
          </a:p>
          <a:p>
            <a:r>
              <a:rPr lang="es-ES_tradnl" dirty="0"/>
              <a:t>Hay un área semántica que caracteriza el habla del arte y que forma una especie de “lengua especial” (</a:t>
            </a:r>
            <a:r>
              <a:rPr lang="es-ES_tradnl" dirty="0" err="1"/>
              <a:t>Tullio</a:t>
            </a:r>
            <a:r>
              <a:rPr lang="es-ES_tradnl" dirty="0"/>
              <a:t> de Mauro)</a:t>
            </a:r>
          </a:p>
          <a:p>
            <a:r>
              <a:rPr lang="es-ES_tradnl" dirty="0"/>
              <a:t>Los lenguajes técnicos tienen un vocabulario sectorial, los lenguajes sectoriales poseen una terminología propia (la matemática </a:t>
            </a:r>
            <a:r>
              <a:rPr lang="es-ES_tradnl" dirty="0" err="1"/>
              <a:t>etc</a:t>
            </a:r>
            <a:r>
              <a:rPr lang="es-ES_tradnl" dirty="0"/>
              <a:t>), la “lengua especial” se apoya en una lengua común con un léxico aplicable a la cotidianidad (pensemos en palabras de arte usadas comúnmente: ej. Perspectiva, enfoque </a:t>
            </a:r>
            <a:r>
              <a:rPr lang="es-ES_tradnl" dirty="0" err="1"/>
              <a:t>etc</a:t>
            </a:r>
            <a:r>
              <a:rPr lang="es-ES_tradnl" dirty="0"/>
              <a:t>)</a:t>
            </a:r>
          </a:p>
          <a:p>
            <a:r>
              <a:rPr lang="es-ES_tradnl" dirty="0"/>
              <a:t>El autor propone conocer este lenguaje de los críticos, entendiendo los diferentes estilos, tal vez criticándolos (sobre todo de no conocer profundamente el sistema estático-filosófico al cual se asocian inconscientemente en sus posturas) pero al mismo tiempo permitiendo una apropiación conceptual, funcional, analítica útil para cualquier aproximación de obras. </a:t>
            </a:r>
          </a:p>
          <a:p>
            <a:r>
              <a:rPr lang="es-ES_tradnl" b="1" dirty="0"/>
              <a:t>Rasgos principales en el lenguaje de la crítica</a:t>
            </a:r>
            <a:r>
              <a:rPr lang="mr-IN" b="1" dirty="0"/>
              <a:t>…</a:t>
            </a:r>
            <a:r>
              <a:rPr lang="es-ES" b="1" dirty="0"/>
              <a:t>.</a:t>
            </a:r>
            <a:endParaRPr lang="es-ES_tradnl" b="1" dirty="0"/>
          </a:p>
        </p:txBody>
      </p:sp>
    </p:spTree>
    <p:extLst>
      <p:ext uri="{BB962C8B-B14F-4D97-AF65-F5344CB8AC3E}">
        <p14:creationId xmlns:p14="http://schemas.microsoft.com/office/powerpoint/2010/main" val="1503330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20842" y="288757"/>
            <a:ext cx="11032958" cy="6416843"/>
          </a:xfrm>
        </p:spPr>
        <p:txBody>
          <a:bodyPr>
            <a:normAutofit fontScale="55000" lnSpcReduction="20000"/>
          </a:bodyPr>
          <a:lstStyle/>
          <a:p>
            <a:pPr marL="0" indent="0">
              <a:buNone/>
            </a:pPr>
            <a:r>
              <a:rPr lang="es-ES_tradnl" sz="2400" dirty="0"/>
              <a:t>LOS VALORES SE HACEN INTRÌNSECO A LOS FENÓMENOS </a:t>
            </a:r>
          </a:p>
          <a:p>
            <a:pPr marL="0" indent="0">
              <a:buNone/>
            </a:pPr>
            <a:r>
              <a:rPr lang="es-ES_tradnl" sz="3200" b="1" i="1" u="sng" dirty="0"/>
              <a:t>La subjetividad</a:t>
            </a:r>
            <a:endParaRPr lang="es-ES_tradnl" sz="3200" b="1" u="sng" dirty="0"/>
          </a:p>
          <a:p>
            <a:r>
              <a:rPr lang="es-ES_tradnl" sz="2400" dirty="0"/>
              <a:t>Los rasgos subjetivos del lenguajes vienen del Romanticismo, momento en el que también se extiende el ámbito profesional crítico.</a:t>
            </a:r>
          </a:p>
          <a:p>
            <a:r>
              <a:rPr lang="es-ES_tradnl" sz="2400" dirty="0"/>
              <a:t>Carácter popular y Homologado debido a la expansión de los medios, incidiendo también en los críticos y en los artistas. </a:t>
            </a:r>
          </a:p>
          <a:p>
            <a:r>
              <a:rPr lang="es-ES_tradnl" sz="2400" dirty="0"/>
              <a:t>Sin embargo existe un idiolecto especifico de los críticos y artistas que les confieres valor, alimentando ya no solo la leyenda del artista, sino la leyenda del crítico también. </a:t>
            </a:r>
          </a:p>
          <a:p>
            <a:r>
              <a:rPr lang="es-ES_tradnl" sz="2400" dirty="0"/>
              <a:t>Los critico llegan a reivindicar su rol fundamental, apropiándose de una imagen mítica en el mundo del arte y olvidando parcialmente su rol de Mediadores. </a:t>
            </a:r>
            <a:br>
              <a:rPr lang="es-ES_tradnl" sz="2400" dirty="0"/>
            </a:br>
            <a:endParaRPr lang="es-ES_tradnl" sz="2400" dirty="0"/>
          </a:p>
          <a:p>
            <a:pPr marL="0" indent="0">
              <a:buNone/>
            </a:pPr>
            <a:r>
              <a:rPr lang="es-ES_tradnl" sz="2400" dirty="0"/>
              <a:t>LA LECTURA SISTEMÀTICA DE UN FENÓMENO NO AGOTA LA DESCRIPCIÓN, INTERPRETACIÓN, EXPLICACIÓN DE ESTE FENÓMENO. </a:t>
            </a:r>
          </a:p>
          <a:p>
            <a:pPr marL="0" indent="0">
              <a:buNone/>
            </a:pPr>
            <a:r>
              <a:rPr lang="es-ES_tradnl" sz="3200" b="1" i="1" u="sng" dirty="0"/>
              <a:t>El Anti-método</a:t>
            </a:r>
            <a:endParaRPr lang="es-ES_tradnl" sz="3200" b="1" u="sng" dirty="0"/>
          </a:p>
          <a:p>
            <a:r>
              <a:rPr lang="es-ES_tradnl" sz="2400" dirty="0"/>
              <a:t>Hay una característica en la contemporánea práctica del hacer crítica: la tendencia a rechazar los métodos , considerados </a:t>
            </a:r>
            <a:r>
              <a:rPr lang="es-ES_tradnl" sz="2400" dirty="0" err="1"/>
              <a:t>desctructores</a:t>
            </a:r>
            <a:r>
              <a:rPr lang="es-ES_tradnl" sz="2400" dirty="0"/>
              <a:t> de sentido estético</a:t>
            </a:r>
          </a:p>
          <a:p>
            <a:r>
              <a:rPr lang="es-ES_tradnl" sz="2400" dirty="0"/>
              <a:t>Crítica vs. Semiótica: a menudo apropiándose de términos mal usados, cuales signos, significados etc. </a:t>
            </a:r>
          </a:p>
          <a:p>
            <a:r>
              <a:rPr lang="es-ES_tradnl" sz="2400" dirty="0"/>
              <a:t>El definido anti-</a:t>
            </a:r>
            <a:r>
              <a:rPr lang="es-ES_tradnl" sz="2400" dirty="0" err="1"/>
              <a:t>metodo</a:t>
            </a:r>
            <a:r>
              <a:rPr lang="es-ES_tradnl" sz="2400" dirty="0"/>
              <a:t> de los críticos verte en una línea filosófica muy coherente: las interpretaciones son potencialmente infinitas, no solamente son un truco teórico. Y finalmente las infinitas interpretaciones legitiman cualquier interpretación. </a:t>
            </a:r>
          </a:p>
          <a:p>
            <a:r>
              <a:rPr lang="es-ES_tradnl" sz="2400" dirty="0"/>
              <a:t>Las opiniones de un crítico se pueden desmentir solo con discursos homólogos aunque antitéticos.</a:t>
            </a:r>
            <a:br>
              <a:rPr lang="es-ES_tradnl" sz="2400" dirty="0"/>
            </a:br>
            <a:endParaRPr lang="es-ES_tradnl" sz="2400" dirty="0"/>
          </a:p>
          <a:p>
            <a:pPr marL="0" indent="0">
              <a:buNone/>
            </a:pPr>
            <a:r>
              <a:rPr lang="es-ES_tradnl" sz="2400" dirty="0"/>
              <a:t>LA META DEL DISCURSO CRÌTICO ES PRODUCIR VALORACIÓN Y ESTA SE PRODUCE TAMBIÈN SOBRE SÌ MISMA, REFLEXIVAMENTE. </a:t>
            </a:r>
          </a:p>
          <a:p>
            <a:pPr marL="0" indent="0">
              <a:buNone/>
            </a:pPr>
            <a:r>
              <a:rPr lang="es-ES_tradnl" sz="3200" b="1" i="1" u="sng" dirty="0"/>
              <a:t>El valor del juicio de valor</a:t>
            </a:r>
            <a:endParaRPr lang="es-ES_tradnl" sz="3200" b="1" u="sng" dirty="0"/>
          </a:p>
          <a:p>
            <a:r>
              <a:rPr lang="es-ES_tradnl" sz="2400" dirty="0"/>
              <a:t>El lenguaje de los críticos tiene un estilo discursivo propio caracterizado por: individualidad poética (que garantiza la unicidad de la obra criticada). Esta rico de metáforas (ej. musicalidad de los colores). El gran uso de un lenguaje poético produce la asimilación entre crítica y arte, influye en la construcción del mito/leyenda del critico, delimita el discurso crítico al ser de élite, culto, críptico facilitándole y permitiéndole la </a:t>
            </a:r>
            <a:r>
              <a:rPr lang="es-ES_tradnl" sz="2400" dirty="0" err="1"/>
              <a:t>autolegitimación</a:t>
            </a:r>
            <a:r>
              <a:rPr lang="es-ES_tradnl" sz="2400" dirty="0"/>
              <a:t> valoradora.</a:t>
            </a:r>
          </a:p>
          <a:p>
            <a:endParaRPr lang="es-ES_tradnl" sz="2400" dirty="0"/>
          </a:p>
        </p:txBody>
      </p:sp>
    </p:spTree>
    <p:extLst>
      <p:ext uri="{BB962C8B-B14F-4D97-AF65-F5344CB8AC3E}">
        <p14:creationId xmlns:p14="http://schemas.microsoft.com/office/powerpoint/2010/main" val="1298415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72715" y="253498"/>
            <a:ext cx="7086028" cy="6604501"/>
          </a:xfrm>
        </p:spPr>
        <p:txBody>
          <a:bodyPr>
            <a:normAutofit/>
          </a:bodyPr>
          <a:lstStyle/>
          <a:p>
            <a:r>
              <a:rPr lang="es-ES_tradnl" b="1" dirty="0">
                <a:solidFill>
                  <a:srgbClr val="FF0000"/>
                </a:solidFill>
              </a:rPr>
              <a:t>La valoración de la obra de arte: una perspectiva</a:t>
            </a:r>
          </a:p>
          <a:p>
            <a:endParaRPr lang="es-ES_tradnl" b="1" dirty="0">
              <a:solidFill>
                <a:srgbClr val="FF0000"/>
              </a:solidFill>
            </a:endParaRPr>
          </a:p>
          <a:p>
            <a:r>
              <a:rPr lang="es-ES_tradnl" dirty="0"/>
              <a:t>El discurso crítico esconde un “pecado de ininteligibilidad” más o menos consciente </a:t>
            </a:r>
          </a:p>
          <a:p>
            <a:r>
              <a:rPr lang="es-ES_tradnl" dirty="0"/>
              <a:t>Actualmente: </a:t>
            </a:r>
          </a:p>
          <a:p>
            <a:pPr lvl="1"/>
            <a:r>
              <a:rPr lang="es-ES_tradnl" dirty="0"/>
              <a:t>Reivindica la subjetividad del juicio de valor y sigue proponiéndose como autorreflexión apreciativa </a:t>
            </a:r>
          </a:p>
          <a:p>
            <a:pPr lvl="1"/>
            <a:r>
              <a:rPr lang="es-ES_tradnl" dirty="0"/>
              <a:t>Finge reencontrar los valores directamente en los fenómenos, negándolo sin embargo en la teoría </a:t>
            </a:r>
          </a:p>
          <a:p>
            <a:r>
              <a:rPr lang="es-ES_tradnl" dirty="0"/>
              <a:t>REFLEXIÓN:</a:t>
            </a:r>
          </a:p>
          <a:p>
            <a:pPr lvl="1"/>
            <a:r>
              <a:rPr lang="es-ES_tradnl" dirty="0"/>
              <a:t>Hay otra forma de valoración?</a:t>
            </a:r>
          </a:p>
          <a:p>
            <a:pPr lvl="1"/>
            <a:r>
              <a:rPr lang="es-ES_tradnl" dirty="0"/>
              <a:t>Es posible evitar el </a:t>
            </a:r>
            <a:r>
              <a:rPr lang="es-ES_tradnl"/>
              <a:t>subjetivismo salvaje?</a:t>
            </a:r>
            <a:r>
              <a:rPr lang="es-ES_tradnl" dirty="0"/>
              <a:t> </a:t>
            </a:r>
          </a:p>
          <a:p>
            <a:pPr lvl="1"/>
            <a:r>
              <a:rPr lang="es-ES_tradnl" dirty="0"/>
              <a:t>Es posible fijar la subjetividad?</a:t>
            </a:r>
          </a:p>
          <a:p>
            <a:pPr lvl="1"/>
            <a:r>
              <a:rPr lang="es-ES_tradnl" dirty="0"/>
              <a:t>Es posible escaparse de las generalizaciones dogmáticas?</a:t>
            </a:r>
          </a:p>
          <a:p>
            <a:pPr lvl="1"/>
            <a:r>
              <a:rPr lang="es-ES_tradnl" dirty="0"/>
              <a:t>Como garantizar coherencia argumentativa?</a:t>
            </a:r>
          </a:p>
          <a:p>
            <a:r>
              <a:rPr lang="es-ES_tradnl" dirty="0"/>
              <a:t>Vamos a ver las opciones…..</a:t>
            </a:r>
          </a:p>
          <a:p>
            <a:endParaRPr lang="es-ES_tradnl" sz="2000" b="1" dirty="0">
              <a:solidFill>
                <a:schemeClr val="tx1">
                  <a:lumMod val="95000"/>
                  <a:lumOff val="5000"/>
                </a:schemeClr>
              </a:solidFill>
            </a:endParaRPr>
          </a:p>
          <a:p>
            <a:endParaRPr lang="es-ES_tradnl" dirty="0"/>
          </a:p>
        </p:txBody>
      </p:sp>
      <p:pic>
        <p:nvPicPr>
          <p:cNvPr id="4" name="Imagen 3"/>
          <p:cNvPicPr>
            <a:picLocks noChangeAspect="1"/>
          </p:cNvPicPr>
          <p:nvPr/>
        </p:nvPicPr>
        <p:blipFill>
          <a:blip r:embed="rId2"/>
          <a:stretch>
            <a:fillRect/>
          </a:stretch>
        </p:blipFill>
        <p:spPr>
          <a:xfrm>
            <a:off x="7593645" y="1240207"/>
            <a:ext cx="3858176" cy="3045326"/>
          </a:xfrm>
          <a:prstGeom prst="rect">
            <a:avLst/>
          </a:prstGeom>
        </p:spPr>
      </p:pic>
    </p:spTree>
    <p:extLst>
      <p:ext uri="{BB962C8B-B14F-4D97-AF65-F5344CB8AC3E}">
        <p14:creationId xmlns:p14="http://schemas.microsoft.com/office/powerpoint/2010/main" val="1818170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a:t>Extra: el marco</a:t>
            </a:r>
          </a:p>
        </p:txBody>
      </p:sp>
      <p:sp>
        <p:nvSpPr>
          <p:cNvPr id="3" name="Marcador de contenido 2"/>
          <p:cNvSpPr>
            <a:spLocks noGrp="1"/>
          </p:cNvSpPr>
          <p:nvPr>
            <p:ph idx="1"/>
          </p:nvPr>
        </p:nvSpPr>
        <p:spPr/>
        <p:txBody>
          <a:bodyPr/>
          <a:lstStyle/>
          <a:p>
            <a:r>
              <a:rPr lang="es-ES_tradnl" dirty="0" err="1"/>
              <a:t>Ma</a:t>
            </a:r>
            <a:r>
              <a:rPr lang="es-ES_tradnl" dirty="0"/>
              <a:t> </a:t>
            </a:r>
            <a:r>
              <a:rPr lang="es-ES_tradnl" dirty="0" err="1"/>
              <a:t>chiudere</a:t>
            </a:r>
            <a:r>
              <a:rPr lang="es-ES_tradnl" dirty="0"/>
              <a:t> </a:t>
            </a:r>
            <a:r>
              <a:rPr lang="es-ES_tradnl" dirty="0" err="1"/>
              <a:t>l’immagine</a:t>
            </a:r>
            <a:r>
              <a:rPr lang="es-ES_tradnl" dirty="0"/>
              <a:t> significa anche definirla in </a:t>
            </a:r>
            <a:r>
              <a:rPr lang="es-ES_tradnl" dirty="0" err="1"/>
              <a:t>quanto</a:t>
            </a:r>
            <a:r>
              <a:rPr lang="es-ES_tradnl" dirty="0"/>
              <a:t> testo </a:t>
            </a:r>
            <a:r>
              <a:rPr lang="es-ES_tradnl" dirty="0" err="1"/>
              <a:t>compiuto</a:t>
            </a:r>
            <a:r>
              <a:rPr lang="es-ES_tradnl" dirty="0"/>
              <a:t> e completo; significa, </a:t>
            </a:r>
            <a:r>
              <a:rPr lang="es-ES_tradnl" dirty="0" err="1"/>
              <a:t>cioè</a:t>
            </a:r>
            <a:r>
              <a:rPr lang="es-ES_tradnl" dirty="0"/>
              <a:t>, </a:t>
            </a:r>
            <a:r>
              <a:rPr lang="es-ES_tradnl" dirty="0" err="1"/>
              <a:t>sottolineare</a:t>
            </a:r>
            <a:r>
              <a:rPr lang="es-ES_tradnl" dirty="0"/>
              <a:t> la </a:t>
            </a:r>
            <a:r>
              <a:rPr lang="es-ES_tradnl" dirty="0" err="1"/>
              <a:t>sua</a:t>
            </a:r>
            <a:r>
              <a:rPr lang="es-ES_tradnl" dirty="0"/>
              <a:t> natura </a:t>
            </a:r>
            <a:r>
              <a:rPr lang="es-ES_tradnl" dirty="0" err="1"/>
              <a:t>testuale</a:t>
            </a:r>
            <a:r>
              <a:rPr lang="es-ES_tradnl" dirty="0"/>
              <a:t>, </a:t>
            </a:r>
            <a:r>
              <a:rPr lang="es-ES_tradnl" dirty="0" err="1"/>
              <a:t>segnica</a:t>
            </a:r>
            <a:r>
              <a:rPr lang="es-ES_tradnl" dirty="0"/>
              <a:t>, </a:t>
            </a:r>
            <a:r>
              <a:rPr lang="es-ES_tradnl" dirty="0" err="1"/>
              <a:t>artificiale</a:t>
            </a:r>
            <a:r>
              <a:rPr lang="es-ES_tradnl" dirty="0"/>
              <a:t>.</a:t>
            </a:r>
          </a:p>
          <a:p>
            <a:r>
              <a:rPr lang="es-ES_tradnl" dirty="0"/>
              <a:t>In </a:t>
            </a:r>
            <a:r>
              <a:rPr lang="es-ES_tradnl" dirty="0" err="1"/>
              <a:t>termini</a:t>
            </a:r>
            <a:r>
              <a:rPr lang="es-ES_tradnl" dirty="0"/>
              <a:t> </a:t>
            </a:r>
            <a:r>
              <a:rPr lang="es-ES_tradnl" dirty="0" err="1"/>
              <a:t>greimasiani</a:t>
            </a:r>
            <a:r>
              <a:rPr lang="es-ES_tradnl" dirty="0"/>
              <a:t>, la </a:t>
            </a:r>
            <a:r>
              <a:rPr lang="es-ES_tradnl" dirty="0" err="1"/>
              <a:t>cornice</a:t>
            </a:r>
            <a:r>
              <a:rPr lang="es-ES_tradnl" dirty="0"/>
              <a:t> non </a:t>
            </a:r>
            <a:r>
              <a:rPr lang="es-ES_tradnl" dirty="0" err="1"/>
              <a:t>è</a:t>
            </a:r>
            <a:r>
              <a:rPr lang="es-ES_tradnl" dirty="0"/>
              <a:t> </a:t>
            </a:r>
            <a:r>
              <a:rPr lang="es-ES_tradnl" dirty="0" err="1"/>
              <a:t>altro</a:t>
            </a:r>
            <a:r>
              <a:rPr lang="es-ES_tradnl" dirty="0"/>
              <a:t> che un </a:t>
            </a:r>
            <a:r>
              <a:rPr lang="es-ES_tradnl" dirty="0" err="1"/>
              <a:t>débrayage</a:t>
            </a:r>
            <a:r>
              <a:rPr lang="es-ES_tradnl" dirty="0"/>
              <a:t>, uno </a:t>
            </a:r>
            <a:r>
              <a:rPr lang="es-ES_tradnl" dirty="0" err="1"/>
              <a:t>strumento</a:t>
            </a:r>
            <a:r>
              <a:rPr lang="es-ES_tradnl" dirty="0"/>
              <a:t> che </a:t>
            </a:r>
            <a:r>
              <a:rPr lang="es-ES_tradnl" dirty="0" err="1"/>
              <a:t>l’autore</a:t>
            </a:r>
            <a:r>
              <a:rPr lang="es-ES_tradnl" dirty="0"/>
              <a:t> ha a </a:t>
            </a:r>
            <a:r>
              <a:rPr lang="es-ES_tradnl" dirty="0" err="1"/>
              <a:t>disposizione</a:t>
            </a:r>
            <a:r>
              <a:rPr lang="es-ES_tradnl" dirty="0"/>
              <a:t> per </a:t>
            </a:r>
            <a:r>
              <a:rPr lang="es-ES_tradnl" dirty="0" err="1"/>
              <a:t>definire</a:t>
            </a:r>
            <a:r>
              <a:rPr lang="es-ES_tradnl" dirty="0"/>
              <a:t> la </a:t>
            </a:r>
            <a:r>
              <a:rPr lang="es-ES_tradnl" dirty="0" err="1"/>
              <a:t>sua</a:t>
            </a:r>
            <a:r>
              <a:rPr lang="es-ES_tradnl" dirty="0"/>
              <a:t> opera come “</a:t>
            </a:r>
            <a:r>
              <a:rPr lang="es-ES_tradnl" dirty="0" err="1"/>
              <a:t>spazio</a:t>
            </a:r>
            <a:r>
              <a:rPr lang="es-ES_tradnl" dirty="0"/>
              <a:t> significante”, </a:t>
            </a:r>
            <a:r>
              <a:rPr lang="es-ES_tradnl" dirty="0" err="1"/>
              <a:t>compiuto</a:t>
            </a:r>
            <a:r>
              <a:rPr lang="es-ES_tradnl" dirty="0"/>
              <a:t> e </a:t>
            </a:r>
            <a:r>
              <a:rPr lang="es-ES_tradnl" dirty="0" err="1"/>
              <a:t>autonomo</a:t>
            </a:r>
            <a:r>
              <a:rPr lang="es-ES_tradnl" dirty="0"/>
              <a:t> </a:t>
            </a:r>
            <a:r>
              <a:rPr lang="es-ES_tradnl" dirty="0" err="1"/>
              <a:t>rispetto</a:t>
            </a:r>
            <a:r>
              <a:rPr lang="es-ES_tradnl" dirty="0"/>
              <a:t> </a:t>
            </a:r>
            <a:r>
              <a:rPr lang="es-ES_tradnl" dirty="0" err="1"/>
              <a:t>all’atto</a:t>
            </a:r>
            <a:r>
              <a:rPr lang="es-ES_tradnl" dirty="0"/>
              <a:t> </a:t>
            </a:r>
            <a:r>
              <a:rPr lang="es-ES_tradnl" dirty="0" err="1"/>
              <a:t>dell’enunciazione</a:t>
            </a:r>
            <a:r>
              <a:rPr lang="es-ES_tradnl" dirty="0"/>
              <a:t> che lo ha </a:t>
            </a:r>
            <a:r>
              <a:rPr lang="es-ES_tradnl" dirty="0" err="1"/>
              <a:t>prodotto</a:t>
            </a:r>
            <a:endParaRPr lang="es-ES_tradnl" dirty="0"/>
          </a:p>
          <a:p>
            <a:endParaRPr lang="es-ES_tradnl" dirty="0"/>
          </a:p>
        </p:txBody>
      </p:sp>
    </p:spTree>
    <p:extLst>
      <p:ext uri="{BB962C8B-B14F-4D97-AF65-F5344CB8AC3E}">
        <p14:creationId xmlns:p14="http://schemas.microsoft.com/office/powerpoint/2010/main" val="792626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_tradnl" dirty="0"/>
              <a:t>Naturaleza muerta</a:t>
            </a:r>
            <a:br>
              <a:rPr lang="es-ES_tradnl" dirty="0"/>
            </a:br>
            <a:br>
              <a:rPr lang="es-ES_tradnl" dirty="0"/>
            </a:br>
            <a:endParaRPr lang="es-ES_tradnl" dirty="0"/>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68671" y="457200"/>
            <a:ext cx="6329905" cy="5000625"/>
          </a:xfrm>
        </p:spPr>
      </p:pic>
      <p:sp>
        <p:nvSpPr>
          <p:cNvPr id="4" name="Marcador de texto 3"/>
          <p:cNvSpPr>
            <a:spLocks noGrp="1"/>
          </p:cNvSpPr>
          <p:nvPr>
            <p:ph type="body" sz="half" idx="2"/>
          </p:nvPr>
        </p:nvSpPr>
        <p:spPr/>
        <p:txBody>
          <a:bodyPr/>
          <a:lstStyle/>
          <a:p>
            <a:r>
              <a:rPr lang="es-ES_tradnl" dirty="0"/>
              <a:t>La temporalidad es un elemento que puede estar presente tanto desde el punto de vista del contenido (el tiempo representado), como desde el punto de vista de la enunciación (el tiempo de la sintaxis discursiva). </a:t>
            </a:r>
          </a:p>
          <a:p>
            <a:r>
              <a:rPr lang="es-ES_tradnl" dirty="0"/>
              <a:t>El uso de la temporalidad como una de las características de estilos específicos.</a:t>
            </a:r>
          </a:p>
          <a:p>
            <a:r>
              <a:rPr lang="es-ES_tradnl" dirty="0"/>
              <a:t> </a:t>
            </a:r>
          </a:p>
        </p:txBody>
      </p:sp>
      <p:sp>
        <p:nvSpPr>
          <p:cNvPr id="6" name="CuadroTexto 5"/>
          <p:cNvSpPr txBox="1"/>
          <p:nvPr/>
        </p:nvSpPr>
        <p:spPr>
          <a:xfrm>
            <a:off x="5181600" y="5530434"/>
            <a:ext cx="3134191" cy="338554"/>
          </a:xfrm>
          <a:prstGeom prst="rect">
            <a:avLst/>
          </a:prstGeom>
          <a:noFill/>
        </p:spPr>
        <p:txBody>
          <a:bodyPr wrap="none" rtlCol="0">
            <a:spAutoFit/>
          </a:bodyPr>
          <a:lstStyle/>
          <a:p>
            <a:r>
              <a:rPr lang="es-ES_tradnl" sz="1600" dirty="0" err="1"/>
              <a:t>Caravaggio</a:t>
            </a:r>
            <a:r>
              <a:rPr lang="es-ES_tradnl" sz="1600" dirty="0"/>
              <a:t>, Cesta de fruta, 1596-97</a:t>
            </a:r>
          </a:p>
        </p:txBody>
      </p:sp>
    </p:spTree>
    <p:extLst>
      <p:ext uri="{BB962C8B-B14F-4D97-AF65-F5344CB8AC3E}">
        <p14:creationId xmlns:p14="http://schemas.microsoft.com/office/powerpoint/2010/main" val="1557886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847849" y="1143000"/>
            <a:ext cx="9853083" cy="4801314"/>
          </a:xfrm>
          <a:prstGeom prst="rect">
            <a:avLst/>
          </a:prstGeom>
          <a:noFill/>
        </p:spPr>
        <p:txBody>
          <a:bodyPr wrap="square" rtlCol="0">
            <a:spAutoFit/>
          </a:bodyPr>
          <a:lstStyle/>
          <a:p>
            <a:r>
              <a:rPr lang="es-ES_tradnl" dirty="0"/>
              <a:t>El ESTILO.</a:t>
            </a:r>
          </a:p>
          <a:p>
            <a:r>
              <a:rPr lang="es-ES_tradnl" dirty="0"/>
              <a:t>Conjuntos de elementos que constituyen la forma típica de expresión (persona, grupos, épocas)</a:t>
            </a:r>
          </a:p>
          <a:p>
            <a:r>
              <a:rPr lang="es-ES_tradnl" dirty="0"/>
              <a:t>Conjunto de atributos específicos.</a:t>
            </a:r>
          </a:p>
          <a:p>
            <a:r>
              <a:rPr lang="es-ES_tradnl" dirty="0"/>
              <a:t>VOLLI</a:t>
            </a:r>
          </a:p>
          <a:p>
            <a:r>
              <a:rPr lang="es-ES_tradnl" dirty="0"/>
              <a:t>“</a:t>
            </a:r>
            <a:r>
              <a:rPr lang="es-ES_tradnl" dirty="0" err="1"/>
              <a:t>Stilum</a:t>
            </a:r>
            <a:r>
              <a:rPr lang="es-ES_tradnl" dirty="0"/>
              <a:t>” en </a:t>
            </a:r>
            <a:r>
              <a:rPr lang="es-ES_tradnl" dirty="0" err="1"/>
              <a:t>latin</a:t>
            </a:r>
            <a:r>
              <a:rPr lang="es-ES_tradnl" dirty="0"/>
              <a:t> quiere decir cuchillo. También era el palito con el que en la </a:t>
            </a:r>
            <a:r>
              <a:rPr lang="es-ES_tradnl" dirty="0" err="1"/>
              <a:t>antiguedad</a:t>
            </a:r>
            <a:r>
              <a:rPr lang="es-ES_tradnl" dirty="0"/>
              <a:t> se podía escribir en la tablas de cera, indicando por lo tanto “la manera ( concreta) de escribir de alguien”.</a:t>
            </a:r>
          </a:p>
          <a:p>
            <a:r>
              <a:rPr lang="es-ES_tradnl" dirty="0"/>
              <a:t>Es por lo tanto el ensamble de los trazos formales que caracterizan la manera de expresarse de alguien, estableciendo una especie de regla o más bien, una regularidad específica que organiza las manifestaciones expresivas. El primero que intentó llevar la idea de Estilo como parte de las definiciones de los </a:t>
            </a:r>
            <a:r>
              <a:rPr lang="es-ES_tradnl" dirty="0" err="1"/>
              <a:t>subgeneros</a:t>
            </a:r>
            <a:r>
              <a:rPr lang="es-ES_tradnl" dirty="0"/>
              <a:t> artísticos fue Hegel, en el sentido de una especie de CRITERIO GUIA UNITARIO en una intervención subjetiva o grupal. </a:t>
            </a:r>
          </a:p>
          <a:p>
            <a:endParaRPr lang="es-ES_tradnl" dirty="0"/>
          </a:p>
          <a:p>
            <a:r>
              <a:rPr lang="es-ES_tradnl" dirty="0"/>
              <a:t>Unidad de elementos </a:t>
            </a:r>
            <a:r>
              <a:rPr lang="es-ES_tradnl" dirty="0" err="1"/>
              <a:t>heterogeneos</a:t>
            </a:r>
            <a:r>
              <a:rPr lang="es-ES_tradnl" dirty="0"/>
              <a:t>, una especie de matriz generativa, concatenaciones coherentes. </a:t>
            </a:r>
          </a:p>
          <a:p>
            <a:r>
              <a:rPr lang="es-ES_tradnl" dirty="0" err="1"/>
              <a:t>J.M.Floch</a:t>
            </a:r>
            <a:r>
              <a:rPr lang="es-ES_tradnl" dirty="0"/>
              <a:t> habla del estilo como un “cierre”, no una absoluta libertad creativa, sino un “retener parte de”, una especie de limitación/selección/corte/</a:t>
            </a:r>
            <a:r>
              <a:rPr lang="es-ES_tradnl" dirty="0" err="1"/>
              <a:t>regolamentación</a:t>
            </a:r>
            <a:r>
              <a:rPr lang="es-ES_tradnl" dirty="0"/>
              <a:t> de la dimensión sintagmática. </a:t>
            </a:r>
          </a:p>
          <a:p>
            <a:endParaRPr lang="es-ES_tradnl" dirty="0"/>
          </a:p>
          <a:p>
            <a:r>
              <a:rPr lang="es-ES_tradnl" dirty="0"/>
              <a:t>O.C. Una especie de firma, la marca del autor o del crítico, lo que permite el reconocimiento. </a:t>
            </a:r>
          </a:p>
        </p:txBody>
      </p:sp>
    </p:spTree>
    <p:extLst>
      <p:ext uri="{BB962C8B-B14F-4D97-AF65-F5344CB8AC3E}">
        <p14:creationId xmlns:p14="http://schemas.microsoft.com/office/powerpoint/2010/main" val="1270043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69276" y="667265"/>
            <a:ext cx="11356507" cy="5909310"/>
          </a:xfrm>
          <a:prstGeom prst="rect">
            <a:avLst/>
          </a:prstGeom>
          <a:noFill/>
        </p:spPr>
        <p:txBody>
          <a:bodyPr wrap="none" rtlCol="0">
            <a:spAutoFit/>
          </a:bodyPr>
          <a:lstStyle/>
          <a:p>
            <a:r>
              <a:rPr lang="es-ES_tradnl" dirty="0"/>
              <a:t>El estilo (de algo) está formado por variaciones en el plano de la expresión que, sin embargo, se reflejan también </a:t>
            </a:r>
          </a:p>
          <a:p>
            <a:r>
              <a:rPr lang="es-ES_tradnl" dirty="0"/>
              <a:t>en el plano del contenido. Estas variaciones les permiten (a ese algo) de entrar o no en el estatuto de valoración </a:t>
            </a:r>
          </a:p>
          <a:p>
            <a:r>
              <a:rPr lang="es-ES_tradnl" dirty="0"/>
              <a:t>estetizante. </a:t>
            </a:r>
          </a:p>
          <a:p>
            <a:endParaRPr lang="es-ES_tradnl" dirty="0"/>
          </a:p>
          <a:p>
            <a:pPr marL="285750" indent="-285750">
              <a:buFont typeface="Arial" charset="0"/>
              <a:buChar char="•"/>
            </a:pPr>
            <a:r>
              <a:rPr lang="es-ES_tradnl" dirty="0"/>
              <a:t>Qué propone el autor?</a:t>
            </a:r>
          </a:p>
          <a:p>
            <a:r>
              <a:rPr lang="es-ES_tradnl" dirty="0"/>
              <a:t>Elegir un rasgo cualquiera para ver si su determinado uso es parcialmente responsable del reconocimiento de un </a:t>
            </a:r>
          </a:p>
          <a:p>
            <a:r>
              <a:rPr lang="es-ES_tradnl" dirty="0"/>
              <a:t>determinado estilo. </a:t>
            </a:r>
          </a:p>
          <a:p>
            <a:r>
              <a:rPr lang="es-ES_tradnl" dirty="0"/>
              <a:t>Para qué nos sirve?</a:t>
            </a:r>
          </a:p>
          <a:p>
            <a:r>
              <a:rPr lang="es-ES_tradnl" dirty="0"/>
              <a:t>Para saber elegir y utilizar el uso de diferentes rasgos, sus papeles, sus maneras. </a:t>
            </a:r>
          </a:p>
          <a:p>
            <a:endParaRPr lang="es-ES_tradnl" dirty="0"/>
          </a:p>
          <a:p>
            <a:r>
              <a:rPr lang="es-ES_tradnl" dirty="0"/>
              <a:t>RASGOS</a:t>
            </a:r>
          </a:p>
          <a:p>
            <a:r>
              <a:rPr lang="es-ES_tradnl" dirty="0"/>
              <a:t>EL TIEMPO</a:t>
            </a:r>
          </a:p>
          <a:p>
            <a:pPr marL="285750" indent="-285750">
              <a:buFont typeface="Arial" charset="0"/>
              <a:buChar char="•"/>
            </a:pPr>
            <a:r>
              <a:rPr lang="es-ES_tradnl" dirty="0"/>
              <a:t>LA NATURALEZA MUERTA (STILL LIFE-</a:t>
            </a:r>
            <a:r>
              <a:rPr lang="es-ES_tradnl" dirty="0" err="1"/>
              <a:t>oggetti</a:t>
            </a:r>
            <a:r>
              <a:rPr lang="es-ES_tradnl" dirty="0"/>
              <a:t> di </a:t>
            </a:r>
            <a:r>
              <a:rPr lang="es-ES_tradnl" dirty="0" err="1"/>
              <a:t>ferma</a:t>
            </a:r>
            <a:r>
              <a:rPr lang="es-ES_tradnl" dirty="0"/>
              <a:t>). </a:t>
            </a:r>
          </a:p>
          <a:p>
            <a:r>
              <a:rPr lang="es-ES_tradnl" dirty="0"/>
              <a:t>Solo desde el siglo XVII, André </a:t>
            </a:r>
            <a:r>
              <a:rPr lang="es-ES_tradnl" dirty="0" err="1"/>
              <a:t>Felibien</a:t>
            </a:r>
            <a:r>
              <a:rPr lang="es-ES_tradnl" dirty="0"/>
              <a:t> empezó a definirlo negativamente. </a:t>
            </a:r>
          </a:p>
          <a:p>
            <a:r>
              <a:rPr lang="es-ES_tradnl" dirty="0"/>
              <a:t>Efectivamente no son objetos parados, sino objetos que se han parados en un instante/la vida parada en un instante.</a:t>
            </a:r>
          </a:p>
          <a:p>
            <a:r>
              <a:rPr lang="es-ES_tradnl" dirty="0"/>
              <a:t>Lo inmóvil es más bien el instante, el tiempo de representación de la pintura, pero el objeto en sí no es inmóvil, es vivo.</a:t>
            </a:r>
          </a:p>
          <a:p>
            <a:endParaRPr lang="es-ES_tradnl" dirty="0"/>
          </a:p>
          <a:p>
            <a:r>
              <a:rPr lang="es-ES_tradnl" dirty="0"/>
              <a:t>PARADOJA:</a:t>
            </a:r>
          </a:p>
          <a:p>
            <a:r>
              <a:rPr lang="es-ES_tradnl" dirty="0"/>
              <a:t>La pintura es No isomorfa, ósea las escenas que se cuentan difieren de las escenas vividas, </a:t>
            </a:r>
          </a:p>
          <a:p>
            <a:r>
              <a:rPr lang="es-ES_tradnl" dirty="0"/>
              <a:t>pues </a:t>
            </a:r>
            <a:r>
              <a:rPr lang="es-ES_tradnl" u="sng" dirty="0"/>
              <a:t>la pintura está obligada a parar el tiempo y el movimiento, después de haberlo segmentado y hecho discontinuo</a:t>
            </a:r>
            <a:r>
              <a:rPr lang="es-ES_tradnl" dirty="0"/>
              <a:t>.</a:t>
            </a:r>
          </a:p>
          <a:p>
            <a:endParaRPr lang="es-ES_tradnl" dirty="0"/>
          </a:p>
        </p:txBody>
      </p:sp>
    </p:spTree>
    <p:extLst>
      <p:ext uri="{BB962C8B-B14F-4D97-AF65-F5344CB8AC3E}">
        <p14:creationId xmlns:p14="http://schemas.microsoft.com/office/powerpoint/2010/main" val="2143055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_tradnl" dirty="0"/>
          </a:p>
        </p:txBody>
      </p:sp>
      <p:sp>
        <p:nvSpPr>
          <p:cNvPr id="3" name="Marcador de contenido 2"/>
          <p:cNvSpPr>
            <a:spLocks noGrp="1"/>
          </p:cNvSpPr>
          <p:nvPr>
            <p:ph idx="1"/>
          </p:nvPr>
        </p:nvSpPr>
        <p:spPr/>
        <p:txBody>
          <a:bodyPr/>
          <a:lstStyle/>
          <a:p>
            <a:r>
              <a:rPr lang="es-ES_tradnl" dirty="0"/>
              <a:t>En el acto de la segmentación, sigue habiendo MOVILIDAD, y a los instantes escogidos se les pueden </a:t>
            </a:r>
            <a:r>
              <a:rPr lang="es-ES_tradnl"/>
              <a:t>asignar duraciones muy diferentes. </a:t>
            </a:r>
          </a:p>
        </p:txBody>
      </p:sp>
    </p:spTree>
    <p:extLst>
      <p:ext uri="{BB962C8B-B14F-4D97-AF65-F5344CB8AC3E}">
        <p14:creationId xmlns:p14="http://schemas.microsoft.com/office/powerpoint/2010/main" val="415225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25536" y="174712"/>
            <a:ext cx="2816299" cy="5374751"/>
          </a:xfrm>
        </p:spPr>
        <p:txBody>
          <a:bodyPr>
            <a:normAutofit/>
          </a:bodyPr>
          <a:lstStyle/>
          <a:p>
            <a:r>
              <a:rPr lang="es-ES_tradnl" sz="3200" dirty="0"/>
              <a:t>La intertextualidad en pintura.</a:t>
            </a:r>
            <a:br>
              <a:rPr lang="es-ES_tradnl" dirty="0"/>
            </a:br>
            <a:r>
              <a:rPr lang="es-ES_tradnl" dirty="0"/>
              <a:t>Embajadores de </a:t>
            </a:r>
            <a:r>
              <a:rPr lang="es-ES_tradnl" dirty="0" err="1"/>
              <a:t>Holbein</a:t>
            </a:r>
            <a:r>
              <a:rPr lang="es-ES_tradnl" dirty="0"/>
              <a:t>.</a:t>
            </a:r>
            <a:br>
              <a:rPr lang="es-ES_tradnl" dirty="0"/>
            </a:br>
            <a:r>
              <a:rPr lang="es-ES_tradnl" sz="2400" dirty="0"/>
              <a:t>1533, Olio su </a:t>
            </a:r>
            <a:r>
              <a:rPr lang="es-ES_tradnl" sz="2400" dirty="0" err="1"/>
              <a:t>tavola</a:t>
            </a:r>
            <a:br>
              <a:rPr lang="es-ES_tradnl" sz="2400" dirty="0"/>
            </a:br>
            <a:r>
              <a:rPr lang="es-ES_tradnl" sz="2400" dirty="0"/>
              <a:t>Hans </a:t>
            </a:r>
            <a:r>
              <a:rPr lang="es-ES_tradnl" sz="2400" dirty="0" err="1"/>
              <a:t>Holbein</a:t>
            </a:r>
            <a:br>
              <a:rPr lang="es-ES_tradnl" sz="2400" dirty="0"/>
            </a:br>
            <a:r>
              <a:rPr lang="es-ES_tradnl" sz="2400" dirty="0"/>
              <a:t>Alemania 1487-Londres 1543</a:t>
            </a:r>
            <a:br>
              <a:rPr lang="es-ES_tradnl" dirty="0"/>
            </a:br>
            <a:endParaRPr lang="es-ES_tradnl" dirty="0"/>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50828" y="174712"/>
            <a:ext cx="6479628" cy="6495827"/>
          </a:xfrm>
        </p:spPr>
      </p:pic>
    </p:spTree>
    <p:extLst>
      <p:ext uri="{BB962C8B-B14F-4D97-AF65-F5344CB8AC3E}">
        <p14:creationId xmlns:p14="http://schemas.microsoft.com/office/powerpoint/2010/main" val="1659382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03289" y="5209082"/>
            <a:ext cx="10515600" cy="1325563"/>
          </a:xfrm>
        </p:spPr>
        <p:txBody>
          <a:bodyPr>
            <a:normAutofit fontScale="90000"/>
          </a:bodyPr>
          <a:lstStyle/>
          <a:p>
            <a:r>
              <a:rPr lang="es-ES_tradnl" dirty="0"/>
              <a:t>Se trata de entender la relación entre la teoría de la construcción de un texto y el texto realizado</a:t>
            </a:r>
          </a:p>
        </p:txBody>
      </p:sp>
      <p:sp>
        <p:nvSpPr>
          <p:cNvPr id="3" name="Marcador de contenido 2"/>
          <p:cNvSpPr>
            <a:spLocks noGrp="1"/>
          </p:cNvSpPr>
          <p:nvPr>
            <p:ph idx="1"/>
          </p:nvPr>
        </p:nvSpPr>
        <p:spPr>
          <a:xfrm>
            <a:off x="808220" y="581441"/>
            <a:ext cx="10515600" cy="4351338"/>
          </a:xfrm>
        </p:spPr>
        <p:txBody>
          <a:bodyPr/>
          <a:lstStyle/>
          <a:p>
            <a:r>
              <a:rPr lang="es-ES_tradnl" dirty="0"/>
              <a:t>Un texto está formado por un sentido global + la suma de los sentidos locales +</a:t>
            </a:r>
            <a:r>
              <a:rPr lang="mr-IN" dirty="0"/>
              <a:t>…</a:t>
            </a:r>
            <a:r>
              <a:rPr lang="es-ES" dirty="0"/>
              <a:t>..</a:t>
            </a:r>
          </a:p>
          <a:p>
            <a:r>
              <a:rPr lang="es-ES" dirty="0"/>
              <a:t>Hay una arquitectura interna que regula el sentido más profundo</a:t>
            </a:r>
          </a:p>
          <a:p>
            <a:r>
              <a:rPr lang="es-ES" dirty="0"/>
              <a:t>Está la relación entre texto y lector abstracto o empírico </a:t>
            </a:r>
          </a:p>
          <a:p>
            <a:r>
              <a:rPr lang="es-ES" dirty="0"/>
              <a:t>1¨corollario </a:t>
            </a:r>
            <a:r>
              <a:rPr lang="es-ES" sz="1800" dirty="0"/>
              <a:t>(Verdad que consigue de una verdad antecedente)</a:t>
            </a:r>
          </a:p>
          <a:p>
            <a:pPr lvl="1"/>
            <a:r>
              <a:rPr lang="es-ES" sz="2000" dirty="0"/>
              <a:t>El texto debe contener en su interior las trazas de su maquina comunicativa</a:t>
            </a:r>
          </a:p>
          <a:p>
            <a:pPr lvl="1"/>
            <a:r>
              <a:rPr lang="es-ES" sz="2000" dirty="0"/>
              <a:t>El texto contiene, entonces, la explicitación o la referencia a teorías abstractas sobre su propia generación y, por lo tanto, sobre su propia interpretación. </a:t>
            </a:r>
          </a:p>
          <a:p>
            <a:pPr lvl="1"/>
            <a:endParaRPr lang="es-ES" sz="2000" dirty="0"/>
          </a:p>
          <a:p>
            <a:pPr lvl="1"/>
            <a:r>
              <a:rPr lang="es-ES" sz="2000" dirty="0"/>
              <a:t>Pero este corolario, como otras suposiciones vienen de teorías textuales modernas o contemporáneas, </a:t>
            </a:r>
            <a:r>
              <a:rPr lang="es-ES" sz="2000" dirty="0" err="1"/>
              <a:t>asi</a:t>
            </a:r>
            <a:r>
              <a:rPr lang="es-ES" sz="2000" dirty="0"/>
              <a:t> que es impreciso transponerlas a textos pictóricos precedentes. </a:t>
            </a:r>
            <a:endParaRPr lang="es-ES_tradnl" sz="2000" dirty="0"/>
          </a:p>
        </p:txBody>
      </p:sp>
    </p:spTree>
    <p:extLst>
      <p:ext uri="{BB962C8B-B14F-4D97-AF65-F5344CB8AC3E}">
        <p14:creationId xmlns:p14="http://schemas.microsoft.com/office/powerpoint/2010/main" val="690360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97280" y="130462"/>
            <a:ext cx="10395783" cy="4217701"/>
          </a:xfrm>
        </p:spPr>
        <p:txBody>
          <a:bodyPr>
            <a:normAutofit/>
          </a:bodyPr>
          <a:lstStyle/>
          <a:p>
            <a:r>
              <a:rPr lang="es-ES_tradnl" sz="2000" dirty="0"/>
              <a:t>La pintura, desde el siglo XV es considerada ICONICA (presupone un contrato comunicativo basado en la adherencia entre el mundo representado y la realidad)</a:t>
            </a:r>
            <a:br>
              <a:rPr lang="es-ES_tradnl" sz="2000" dirty="0"/>
            </a:br>
            <a:r>
              <a:rPr lang="es-ES_tradnl" sz="2000" dirty="0"/>
              <a:t>Pero, para llegar a ese </a:t>
            </a:r>
            <a:r>
              <a:rPr lang="es-ES_tradnl" sz="2000" dirty="0" err="1"/>
              <a:t>iconismo</a:t>
            </a:r>
            <a:r>
              <a:rPr lang="es-ES_tradnl" sz="2000" dirty="0"/>
              <a:t>, a ese paralelismo, a ese efecto de objetividad real, </a:t>
            </a:r>
            <a:r>
              <a:rPr lang="es-ES_tradnl" sz="2000" u="sng" dirty="0"/>
              <a:t>es necesario pasar por técnicas de máxima abstracción</a:t>
            </a:r>
            <a:br>
              <a:rPr lang="es-ES_tradnl" sz="2000" dirty="0"/>
            </a:br>
            <a:r>
              <a:rPr lang="es-ES_tradnl" sz="2000" dirty="0"/>
              <a:t>Ósea</a:t>
            </a:r>
            <a:br>
              <a:rPr lang="es-ES_tradnl" sz="2000" dirty="0"/>
            </a:br>
            <a:r>
              <a:rPr lang="es-ES_tradnl" sz="2000" b="1" dirty="0"/>
              <a:t>Hay que abstraerse primero para regresar a lo real. </a:t>
            </a:r>
            <a:br>
              <a:rPr lang="es-ES_tradnl" sz="2000" b="1" dirty="0"/>
            </a:br>
            <a:r>
              <a:rPr lang="es-ES_tradnl" sz="2000" dirty="0"/>
              <a:t>Mayor es la verosimilitud buscada, mayor es el grado de artificio, que pasa por normas y técnicas. </a:t>
            </a:r>
            <a:br>
              <a:rPr lang="es-ES_tradnl" sz="2000" dirty="0"/>
            </a:br>
            <a:r>
              <a:rPr lang="es-ES_tradnl" sz="2000" dirty="0"/>
              <a:t>2¨corollario:</a:t>
            </a:r>
            <a:br>
              <a:rPr lang="es-ES_tradnl" sz="2000" dirty="0"/>
            </a:br>
            <a:r>
              <a:rPr lang="es-ES_tradnl" sz="2000" dirty="0"/>
              <a:t>En la pintura figurativa las teorías de representación están escondidas en el texto (exhibirlas quisiera decir provocar conflictos entre profundidad y superficie de la pintura</a:t>
            </a:r>
            <a:br>
              <a:rPr lang="es-ES_tradnl" sz="2000" dirty="0"/>
            </a:br>
            <a:r>
              <a:rPr lang="es-ES_tradnl" sz="2000" dirty="0"/>
              <a:t>3¨corollario:</a:t>
            </a:r>
            <a:br>
              <a:rPr lang="es-ES_tradnl" sz="2000" dirty="0"/>
            </a:br>
            <a:r>
              <a:rPr lang="es-ES_tradnl" sz="2000" dirty="0"/>
              <a:t>En la pintura figurativa se presupone un espacio de la teoría, tal vez expresado físicamente</a:t>
            </a:r>
            <a:br>
              <a:rPr lang="es-ES_tradnl" sz="2000" dirty="0"/>
            </a:br>
            <a:br>
              <a:rPr lang="es-ES_tradnl" sz="2000" dirty="0"/>
            </a:br>
            <a:r>
              <a:rPr lang="es-ES_tradnl" sz="2000" dirty="0"/>
              <a:t>Este espacio de la teoría, es el espacio de la POETICA de la obra</a:t>
            </a:r>
          </a:p>
        </p:txBody>
      </p:sp>
      <p:sp>
        <p:nvSpPr>
          <p:cNvPr id="3" name="Marcador de texto 2"/>
          <p:cNvSpPr>
            <a:spLocks noGrp="1"/>
          </p:cNvSpPr>
          <p:nvPr>
            <p:ph type="body" idx="1"/>
          </p:nvPr>
        </p:nvSpPr>
        <p:spPr/>
        <p:txBody>
          <a:bodyPr>
            <a:normAutofit fontScale="77500" lnSpcReduction="20000"/>
          </a:bodyPr>
          <a:lstStyle/>
          <a:p>
            <a:r>
              <a:rPr lang="es-ES_tradnl" dirty="0"/>
              <a:t>En la vanguardia contemporánea, es a menudo, diferente: las teorías no están escondidas, sino que están más explicitas, se trata de una poética diferente que nos lleva a la reflexión sobre los fundamentos mismos de su </a:t>
            </a:r>
            <a:r>
              <a:rPr lang="es-ES_tradnl" dirty="0" err="1"/>
              <a:t>conStrucción</a:t>
            </a:r>
            <a:r>
              <a:rPr lang="es-ES_tradnl" dirty="0"/>
              <a:t> (del objeto, del texto, de la obra)</a:t>
            </a:r>
          </a:p>
        </p:txBody>
      </p:sp>
    </p:spTree>
    <p:extLst>
      <p:ext uri="{BB962C8B-B14F-4D97-AF65-F5344CB8AC3E}">
        <p14:creationId xmlns:p14="http://schemas.microsoft.com/office/powerpoint/2010/main" val="1372805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34518" y="674558"/>
            <a:ext cx="10807908" cy="2927480"/>
          </a:xfrm>
        </p:spPr>
        <p:txBody>
          <a:bodyPr>
            <a:normAutofit/>
          </a:bodyPr>
          <a:lstStyle/>
          <a:p>
            <a:pPr algn="l"/>
            <a:r>
              <a:rPr lang="es-ES_tradnl" sz="2400" dirty="0"/>
              <a:t>Elección de los EMBAJADORES, por ser obra teórica, por ser prueba de un específico principio de coherencia textual (la intertextualidad)</a:t>
            </a:r>
            <a:br>
              <a:rPr lang="es-ES_tradnl" sz="2400" dirty="0"/>
            </a:br>
            <a:r>
              <a:rPr lang="es-ES_tradnl" sz="2400" dirty="0"/>
              <a:t>Para ver:</a:t>
            </a:r>
            <a:br>
              <a:rPr lang="es-ES_tradnl" sz="2400" dirty="0"/>
            </a:br>
            <a:r>
              <a:rPr lang="es-ES_tradnl" sz="2400" dirty="0"/>
              <a:t>-Existen diferentes maneras de expresar la intertextualidad en las pinturas</a:t>
            </a:r>
            <a:br>
              <a:rPr lang="es-ES_tradnl" sz="2400" dirty="0"/>
            </a:br>
            <a:r>
              <a:rPr lang="es-ES_tradnl" sz="2400" dirty="0"/>
              <a:t>- La intertextualidad no es solamente una fuente de lectura evocada por el texto, sino que entraría ella misma en la posible constitución de su arquitectura. </a:t>
            </a:r>
            <a:br>
              <a:rPr lang="es-ES_tradnl" sz="2400" dirty="0"/>
            </a:br>
            <a:br>
              <a:rPr lang="es-ES_tradnl" sz="2400" dirty="0"/>
            </a:br>
            <a:endParaRPr lang="es-ES_tradnl" sz="2400" dirty="0"/>
          </a:p>
        </p:txBody>
      </p:sp>
      <p:sp>
        <p:nvSpPr>
          <p:cNvPr id="3" name="Subtítulo 2"/>
          <p:cNvSpPr>
            <a:spLocks noGrp="1"/>
          </p:cNvSpPr>
          <p:nvPr>
            <p:ph type="subTitle" idx="1"/>
          </p:nvPr>
        </p:nvSpPr>
        <p:spPr>
          <a:xfrm>
            <a:off x="734518" y="3273425"/>
            <a:ext cx="10471879" cy="3255962"/>
          </a:xfrm>
        </p:spPr>
        <p:txBody>
          <a:bodyPr>
            <a:normAutofit fontScale="77500" lnSpcReduction="20000"/>
          </a:bodyPr>
          <a:lstStyle/>
          <a:p>
            <a:r>
              <a:rPr lang="es-ES_tradnl" u="sng" dirty="0"/>
              <a:t>INTERTEXTUALIDAD.</a:t>
            </a:r>
          </a:p>
          <a:p>
            <a:r>
              <a:rPr lang="es-ES_tradnl" dirty="0"/>
              <a:t>Conjuntos de capacidades, retículo de historias condensadas, es la llamada a otros textos </a:t>
            </a:r>
            <a:r>
              <a:rPr lang="es-ES_tradnl" b="1" u="sng" dirty="0"/>
              <a:t>precedentemente</a:t>
            </a:r>
            <a:r>
              <a:rPr lang="es-ES_tradnl" dirty="0"/>
              <a:t> constituidos, viene de la obra en su momento productivo y por su capacidad de producir efectos estéticos.</a:t>
            </a:r>
          </a:p>
          <a:p>
            <a:r>
              <a:rPr lang="es-ES_tradnl" dirty="0"/>
              <a:t>Gerard </a:t>
            </a:r>
            <a:r>
              <a:rPr lang="es-ES_tradnl" dirty="0" err="1"/>
              <a:t>Genette</a:t>
            </a:r>
            <a:r>
              <a:rPr lang="es-ES_tradnl" dirty="0"/>
              <a:t> remite a 5 TRANSTEXTUALIDADES (5 modelos p. 33)</a:t>
            </a:r>
          </a:p>
          <a:p>
            <a:endParaRPr lang="es-ES_tradnl" dirty="0"/>
          </a:p>
          <a:p>
            <a:r>
              <a:rPr lang="es-ES_tradnl" dirty="0"/>
              <a:t>Existe un plano de coherencia semánticas pertenecientes al </a:t>
            </a:r>
            <a:r>
              <a:rPr lang="es-ES_tradnl" dirty="0" err="1"/>
              <a:t>intertexto</a:t>
            </a:r>
            <a:r>
              <a:rPr lang="es-ES_tradnl" dirty="0"/>
              <a:t>? Cómo se establece en un texto (pictórico) el retículo de relaciones </a:t>
            </a:r>
            <a:r>
              <a:rPr lang="es-ES_tradnl" dirty="0" err="1"/>
              <a:t>intersistémicas</a:t>
            </a:r>
            <a:r>
              <a:rPr lang="es-ES_tradnl" dirty="0"/>
              <a:t>? </a:t>
            </a:r>
            <a:r>
              <a:rPr lang="es-ES_tradnl" dirty="0" err="1"/>
              <a:t>Osea</a:t>
            </a:r>
            <a:r>
              <a:rPr lang="es-ES_tradnl" dirty="0"/>
              <a:t>, como un texto de referencia explicita o menos, entra a ser parte del </a:t>
            </a:r>
            <a:r>
              <a:rPr lang="es-ES_tradnl" dirty="0" err="1"/>
              <a:t>intertexto</a:t>
            </a:r>
            <a:r>
              <a:rPr lang="es-ES_tradnl" dirty="0"/>
              <a:t>, y entonces conectado a la obra original?</a:t>
            </a:r>
          </a:p>
        </p:txBody>
      </p:sp>
    </p:spTree>
    <p:extLst>
      <p:ext uri="{BB962C8B-B14F-4D97-AF65-F5344CB8AC3E}">
        <p14:creationId xmlns:p14="http://schemas.microsoft.com/office/powerpoint/2010/main" val="339843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48259" y="491500"/>
            <a:ext cx="10704226" cy="6366500"/>
          </a:xfrm>
        </p:spPr>
        <p:txBody>
          <a:bodyPr>
            <a:normAutofit/>
          </a:bodyPr>
          <a:lstStyle/>
          <a:p>
            <a:r>
              <a:rPr lang="es-ES_tradnl" dirty="0"/>
              <a:t>Se buscan los vínculos, los prestamos, las referencias a otros artistas: esas prácticas ya están presentes en otras disciplinas.</a:t>
            </a:r>
          </a:p>
          <a:p>
            <a:r>
              <a:rPr lang="es-ES_tradnl" dirty="0"/>
              <a:t>Los mismos elementos entran en una cadena, un juego de causas-efectos.</a:t>
            </a:r>
          </a:p>
          <a:p>
            <a:r>
              <a:rPr lang="es-ES_tradnl" dirty="0"/>
              <a:t>(Paralelismo: el historiador encuentra influencias, referencias, el </a:t>
            </a:r>
            <a:r>
              <a:rPr lang="es-ES_tradnl" dirty="0" err="1"/>
              <a:t>semióta</a:t>
            </a:r>
            <a:r>
              <a:rPr lang="es-ES_tradnl" dirty="0"/>
              <a:t> intenta identificar una maquina estructural en una mecánica de discursos sociales. )</a:t>
            </a:r>
          </a:p>
          <a:p>
            <a:r>
              <a:rPr lang="es-ES_tradnl" dirty="0"/>
              <a:t>La intertextualidad implica necesariamente una TRANSFORMACIÓN de los textos aludidos</a:t>
            </a:r>
          </a:p>
          <a:p>
            <a:r>
              <a:rPr lang="es-ES_tradnl" dirty="0"/>
              <a:t>EN los EMBAJADORES, </a:t>
            </a:r>
            <a:r>
              <a:rPr lang="es-ES_tradnl" dirty="0" err="1"/>
              <a:t>Calabrese</a:t>
            </a:r>
            <a:r>
              <a:rPr lang="es-ES_tradnl" dirty="0"/>
              <a:t> remite a una coherencia semántica dispuesta en nueve niveles jerárquicos unitarios y comunicantes. (Nueve tipos de ISOTOPÍAS*).</a:t>
            </a:r>
          </a:p>
          <a:p>
            <a:r>
              <a:rPr lang="es-ES_tradnl" dirty="0"/>
              <a:t>Se trata de una obra construida de manera POLIFORMA</a:t>
            </a:r>
          </a:p>
          <a:p>
            <a:r>
              <a:rPr lang="es-ES_tradnl" dirty="0"/>
              <a:t>Hay objetos alrededor de la obra que permiten fluir de un nivel al otro, tomando unas u otras direcciones de lectura. </a:t>
            </a:r>
          </a:p>
          <a:p>
            <a:r>
              <a:rPr lang="es-ES_tradnl" dirty="0"/>
              <a:t>Los nueve niveles detonan efectos locales de sentidos por un lado, y reflexiones teóricas por el otro lado. </a:t>
            </a:r>
          </a:p>
          <a:p>
            <a:endParaRPr lang="es-ES_tradnl" dirty="0"/>
          </a:p>
          <a:p>
            <a:pPr marL="0" indent="0">
              <a:buNone/>
            </a:pPr>
            <a:r>
              <a:rPr lang="es-ES_tradnl" sz="1900" dirty="0"/>
              <a:t>*Agrupación semánticas que sirven para dar homogeneidad al texto</a:t>
            </a:r>
          </a:p>
        </p:txBody>
      </p:sp>
    </p:spTree>
    <p:extLst>
      <p:ext uri="{BB962C8B-B14F-4D97-AF65-F5344CB8AC3E}">
        <p14:creationId xmlns:p14="http://schemas.microsoft.com/office/powerpoint/2010/main" val="695531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95755" y="494676"/>
            <a:ext cx="10568064" cy="3207896"/>
          </a:xfrm>
        </p:spPr>
        <p:txBody>
          <a:bodyPr>
            <a:noAutofit/>
          </a:bodyPr>
          <a:lstStyle/>
          <a:p>
            <a:r>
              <a:rPr lang="es-ES_tradnl" sz="2000" dirty="0"/>
              <a:t>-</a:t>
            </a:r>
            <a:r>
              <a:rPr lang="es-ES_tradnl" sz="2000" dirty="0" err="1"/>
              <a:t>Holbein</a:t>
            </a:r>
            <a:r>
              <a:rPr lang="es-ES_tradnl" sz="2000" dirty="0"/>
              <a:t> el joven, 1533</a:t>
            </a:r>
            <a:br>
              <a:rPr lang="es-ES_tradnl" sz="2000" dirty="0"/>
            </a:br>
            <a:r>
              <a:rPr lang="es-ES_tradnl" sz="2000" dirty="0"/>
              <a:t>-Uno De los pintores más intelectuales del Renacimiento europeo </a:t>
            </a:r>
            <a:br>
              <a:rPr lang="es-ES_tradnl" sz="2000" dirty="0"/>
            </a:br>
            <a:r>
              <a:rPr lang="es-ES_tradnl" sz="2000" dirty="0"/>
              <a:t>-La obra es un refinado ejercicio de abstracción, es enigmática, misteriosa, filosófica.</a:t>
            </a:r>
            <a:br>
              <a:rPr lang="es-ES_tradnl" sz="2000" dirty="0"/>
            </a:br>
            <a:r>
              <a:rPr lang="es-ES_tradnl" sz="2000" dirty="0"/>
              <a:t>-Cuadro con múltiples claves de lecturas, es un ejercicio teórico</a:t>
            </a:r>
            <a:br>
              <a:rPr lang="es-ES_tradnl" sz="2000" dirty="0"/>
            </a:br>
            <a:r>
              <a:rPr lang="es-ES_tradnl" sz="2000" dirty="0"/>
              <a:t>-Permite saltos cualitativos de la interpretación, pasando de lo ingenuo a lo profundo. </a:t>
            </a:r>
            <a:br>
              <a:rPr lang="es-ES_tradnl" sz="2000" dirty="0"/>
            </a:br>
            <a:r>
              <a:rPr lang="es-ES_tradnl" sz="2000" dirty="0"/>
              <a:t>-Hay diferentes niveles, todos coherentes, verdaderos, sincrónicos. </a:t>
            </a:r>
            <a:br>
              <a:rPr lang="es-ES_tradnl" sz="2000" dirty="0"/>
            </a:br>
            <a:r>
              <a:rPr lang="es-ES_tradnl" sz="2000" dirty="0"/>
              <a:t>-</a:t>
            </a:r>
            <a:r>
              <a:rPr lang="es-ES_tradnl" sz="2000" b="1" u="sng" dirty="0"/>
              <a:t>Empecemos con una descripción de lo que vemos, superficial. </a:t>
            </a:r>
            <a:br>
              <a:rPr lang="es-ES_tradnl" sz="2000" b="1" u="sng" dirty="0"/>
            </a:br>
            <a:r>
              <a:rPr lang="es-ES_tradnl" sz="2000" dirty="0"/>
              <a:t>-Luego ver como los diferentes niveles son sincrónicos y coexistentes (y todos verdaderos). </a:t>
            </a:r>
            <a:br>
              <a:rPr lang="es-ES_tradnl" sz="2000" dirty="0"/>
            </a:br>
            <a:r>
              <a:rPr lang="es-ES_tradnl" sz="2000" dirty="0"/>
              <a:t>-Se reconocen 3 competencias: el genero retrato, el genero </a:t>
            </a:r>
            <a:r>
              <a:rPr lang="mr-IN" sz="2000" dirty="0"/>
              <a:t>–</a:t>
            </a:r>
            <a:r>
              <a:rPr lang="es-ES_tradnl" sz="2000" dirty="0"/>
              <a:t>retrato-de corte, el específico estilo del retrato de corte. </a:t>
            </a:r>
            <a:br>
              <a:rPr lang="es-ES_tradnl" sz="2000" dirty="0"/>
            </a:br>
            <a:r>
              <a:rPr lang="es-ES_tradnl" sz="2000" dirty="0"/>
              <a:t>-Todo es eidético </a:t>
            </a:r>
            <a:r>
              <a:rPr lang="es-ES_tradnl" sz="2400" b="1" dirty="0"/>
              <a:t>vs</a:t>
            </a:r>
            <a:r>
              <a:rPr lang="es-ES_tradnl" sz="2000" dirty="0"/>
              <a:t> figura en primer plano No eidética (primer NIVEL Isotópico)</a:t>
            </a:r>
            <a:br>
              <a:rPr lang="es-ES_tradnl" sz="2000" dirty="0"/>
            </a:br>
            <a:r>
              <a:rPr lang="es-ES_tradnl" sz="2000" dirty="0"/>
              <a:t>LAS OPOSICIONES NO SE QUEDAN ESTABLES: invitan a una interpretación, un seguimiento</a:t>
            </a:r>
            <a:r>
              <a:rPr lang="mr-IN" sz="2000" dirty="0"/>
              <a:t>…</a:t>
            </a:r>
            <a:r>
              <a:rPr lang="es-ES" sz="2000" dirty="0"/>
              <a:t>.</a:t>
            </a:r>
            <a:endParaRPr lang="es-ES_tradnl" sz="2000" dirty="0"/>
          </a:p>
        </p:txBody>
      </p:sp>
      <p:sp>
        <p:nvSpPr>
          <p:cNvPr id="3" name="Marcador de texto 2"/>
          <p:cNvSpPr>
            <a:spLocks noGrp="1"/>
          </p:cNvSpPr>
          <p:nvPr>
            <p:ph type="body" idx="1"/>
          </p:nvPr>
        </p:nvSpPr>
        <p:spPr>
          <a:xfrm>
            <a:off x="1434083" y="3931275"/>
            <a:ext cx="4995525" cy="2694378"/>
          </a:xfrm>
        </p:spPr>
        <p:txBody>
          <a:bodyPr>
            <a:normAutofit fontScale="85000" lnSpcReduction="20000"/>
          </a:bodyPr>
          <a:lstStyle/>
          <a:p>
            <a:pPr algn="ctr"/>
            <a:r>
              <a:rPr lang="es-ES_tradnl" dirty="0"/>
              <a:t>P. 38 cuadro de </a:t>
            </a:r>
            <a:r>
              <a:rPr lang="es-ES_tradnl" dirty="0" err="1"/>
              <a:t>Greimas</a:t>
            </a:r>
            <a:endParaRPr lang="es-ES_tradnl" dirty="0"/>
          </a:p>
          <a:p>
            <a:pPr algn="ctr"/>
            <a:r>
              <a:rPr lang="es-ES_tradnl" dirty="0"/>
              <a:t>La situación como un contraste de posiciones, entre lo que parece (lo eidético) que puede resultar ser (desenvolviendo en verdad) o no ser (desenvolviendo en mentira), y lo que no parece (no </a:t>
            </a:r>
            <a:r>
              <a:rPr lang="es-ES_tradnl" dirty="0" err="1"/>
              <a:t>eidètico</a:t>
            </a:r>
            <a:r>
              <a:rPr lang="es-ES_tradnl" dirty="0"/>
              <a:t>) que puede resultar ser (ósea un secreto)o no ser (</a:t>
            </a:r>
            <a:r>
              <a:rPr lang="es-ES_tradnl" dirty="0" err="1"/>
              <a:t>osea</a:t>
            </a:r>
            <a:r>
              <a:rPr lang="es-ES_tradnl" dirty="0"/>
              <a:t> una falsedad)</a:t>
            </a:r>
          </a:p>
        </p:txBody>
      </p:sp>
      <p:sp>
        <p:nvSpPr>
          <p:cNvPr id="4" name="Marco 3"/>
          <p:cNvSpPr/>
          <p:nvPr/>
        </p:nvSpPr>
        <p:spPr>
          <a:xfrm>
            <a:off x="7772400" y="4457700"/>
            <a:ext cx="1685924" cy="167087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Tree>
    <p:extLst>
      <p:ext uri="{BB962C8B-B14F-4D97-AF65-F5344CB8AC3E}">
        <p14:creationId xmlns:p14="http://schemas.microsoft.com/office/powerpoint/2010/main" val="1360574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93433"/>
            <a:ext cx="3200400" cy="1231441"/>
          </a:xfrm>
        </p:spPr>
        <p:txBody>
          <a:bodyPr/>
          <a:lstStyle/>
          <a:p>
            <a:r>
              <a:rPr lang="es-ES_tradnl" dirty="0"/>
              <a:t>I´ ESTADIO: </a:t>
            </a:r>
            <a:br>
              <a:rPr lang="es-ES_tradnl" dirty="0"/>
            </a:br>
            <a:r>
              <a:rPr lang="es-ES_tradnl" dirty="0"/>
              <a:t>el secreto</a:t>
            </a: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25340" y="909154"/>
            <a:ext cx="7737019" cy="4278776"/>
          </a:xfrm>
        </p:spPr>
      </p:pic>
      <p:sp>
        <p:nvSpPr>
          <p:cNvPr id="4" name="Marcador de texto 3"/>
          <p:cNvSpPr>
            <a:spLocks noGrp="1"/>
          </p:cNvSpPr>
          <p:nvPr>
            <p:ph type="body" sz="half" idx="2"/>
          </p:nvPr>
        </p:nvSpPr>
        <p:spPr>
          <a:xfrm>
            <a:off x="46492" y="1689766"/>
            <a:ext cx="3746019" cy="5168234"/>
          </a:xfrm>
        </p:spPr>
        <p:txBody>
          <a:bodyPr>
            <a:normAutofit lnSpcReduction="10000"/>
          </a:bodyPr>
          <a:lstStyle/>
          <a:p>
            <a:r>
              <a:rPr lang="es-ES_tradnl" sz="2000" dirty="0"/>
              <a:t>Golpe de escena, volteando la mirada. </a:t>
            </a:r>
            <a:r>
              <a:rPr lang="es-ES_tradnl" sz="2000" dirty="0" err="1"/>
              <a:t>Anamorfismo</a:t>
            </a:r>
            <a:r>
              <a:rPr lang="es-ES_tradnl" sz="2000" dirty="0"/>
              <a:t> opuesto: la realidad puede percibirse sólo a </a:t>
            </a:r>
            <a:r>
              <a:rPr lang="es-ES_tradnl" sz="2000" dirty="0" err="1"/>
              <a:t>travès</a:t>
            </a:r>
            <a:r>
              <a:rPr lang="es-ES_tradnl" sz="2000" dirty="0"/>
              <a:t> de un espejo deformante, la pintura es una máscara, para conocer la realidad hay que desplazarse más allá.</a:t>
            </a:r>
          </a:p>
          <a:p>
            <a:endParaRPr lang="es-ES_tradnl" sz="2000" dirty="0"/>
          </a:p>
          <a:p>
            <a:r>
              <a:rPr lang="es-ES_tradnl" sz="2000" dirty="0"/>
              <a:t>El primer contraste de oposiciones resulta ser un no parecer-ser, por lo tanto un SECRETO y no una falsedad.</a:t>
            </a:r>
          </a:p>
          <a:p>
            <a:endParaRPr lang="es-ES_tradnl" sz="2000" dirty="0"/>
          </a:p>
          <a:p>
            <a:r>
              <a:rPr lang="es-ES_tradnl" sz="2000" dirty="0"/>
              <a:t>Y lo que parece verdad</a:t>
            </a:r>
            <a:r>
              <a:rPr lang="mr-IN" sz="2000" dirty="0"/>
              <a:t>…</a:t>
            </a:r>
            <a:r>
              <a:rPr lang="es-ES" sz="2000" dirty="0"/>
              <a:t>a lo mejor no lo es? Reformulación de la aparente realidad</a:t>
            </a:r>
            <a:endParaRPr lang="es-ES_tradnl" sz="2000" dirty="0"/>
          </a:p>
        </p:txBody>
      </p:sp>
      <p:sp>
        <p:nvSpPr>
          <p:cNvPr id="6" name="CuadroTexto 5"/>
          <p:cNvSpPr txBox="1"/>
          <p:nvPr/>
        </p:nvSpPr>
        <p:spPr>
          <a:xfrm>
            <a:off x="5516381" y="5966086"/>
            <a:ext cx="5860707" cy="369332"/>
          </a:xfrm>
          <a:prstGeom prst="rect">
            <a:avLst/>
          </a:prstGeom>
          <a:noFill/>
        </p:spPr>
        <p:txBody>
          <a:bodyPr wrap="none" rtlCol="0">
            <a:spAutoFit/>
          </a:bodyPr>
          <a:lstStyle/>
          <a:p>
            <a:r>
              <a:rPr lang="es-ES_tradnl" dirty="0"/>
              <a:t>La </a:t>
            </a:r>
            <a:r>
              <a:rPr lang="es-ES_tradnl" dirty="0" err="1"/>
              <a:t>transtextualidad</a:t>
            </a:r>
            <a:r>
              <a:rPr lang="es-ES_tradnl" dirty="0"/>
              <a:t> permite el desvelamiento de los secretos</a:t>
            </a:r>
          </a:p>
        </p:txBody>
      </p:sp>
    </p:spTree>
    <p:extLst>
      <p:ext uri="{BB962C8B-B14F-4D97-AF65-F5344CB8AC3E}">
        <p14:creationId xmlns:p14="http://schemas.microsoft.com/office/powerpoint/2010/main" val="1644483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79685" y="179881"/>
            <a:ext cx="3200400" cy="1651166"/>
          </a:xfrm>
        </p:spPr>
        <p:txBody>
          <a:bodyPr/>
          <a:lstStyle/>
          <a:p>
            <a:r>
              <a:rPr lang="es-ES_tradnl" dirty="0"/>
              <a:t>II´ESTADIO:</a:t>
            </a:r>
            <a:br>
              <a:rPr lang="es-ES_tradnl"/>
            </a:br>
            <a:r>
              <a:rPr lang="es-ES_tradnl"/>
              <a:t>identificación de los personajes</a:t>
            </a:r>
          </a:p>
        </p:txBody>
      </p:sp>
      <p:sp>
        <p:nvSpPr>
          <p:cNvPr id="4" name="Marcador de texto 3"/>
          <p:cNvSpPr>
            <a:spLocks noGrp="1"/>
          </p:cNvSpPr>
          <p:nvPr>
            <p:ph type="body" sz="half" idx="2"/>
          </p:nvPr>
        </p:nvSpPr>
        <p:spPr>
          <a:xfrm>
            <a:off x="198619" y="1831047"/>
            <a:ext cx="3762531" cy="4474157"/>
          </a:xfrm>
        </p:spPr>
        <p:txBody>
          <a:bodyPr>
            <a:normAutofit/>
          </a:bodyPr>
          <a:lstStyle/>
          <a:p>
            <a:r>
              <a:rPr lang="es-ES_tradnl" sz="2000" dirty="0"/>
              <a:t>Desvelamiento del secreto de la identidad histórica de los personajes a través de la intertextualidad. </a:t>
            </a:r>
          </a:p>
          <a:p>
            <a:r>
              <a:rPr lang="es-ES_tradnl" sz="2000" dirty="0"/>
              <a:t>-El </a:t>
            </a:r>
            <a:r>
              <a:rPr lang="es-ES_tradnl" sz="2000" dirty="0" err="1"/>
              <a:t>mapamundo</a:t>
            </a:r>
            <a:r>
              <a:rPr lang="es-ES_tradnl" sz="2000" dirty="0"/>
              <a:t>: datos reales + datos alusivos (Ej. Ciudades aparentemente no pertinentes)</a:t>
            </a:r>
          </a:p>
          <a:p>
            <a:r>
              <a:rPr lang="es-ES_tradnl" sz="2000" dirty="0"/>
              <a:t>- Los objetos cercanos a </a:t>
            </a:r>
            <a:r>
              <a:rPr lang="es-ES_tradnl" sz="2000" dirty="0" err="1"/>
              <a:t>Dinteville</a:t>
            </a:r>
            <a:r>
              <a:rPr lang="es-ES_tradnl" sz="2000" dirty="0"/>
              <a:t> permiten la identificación del personaje (son como CITAS)</a:t>
            </a:r>
          </a:p>
          <a:p>
            <a:r>
              <a:rPr lang="es-ES_tradnl" sz="2000" dirty="0"/>
              <a:t>- Conociendo el primero, luego podemos conocer algo del segundo personaje</a:t>
            </a:r>
          </a:p>
        </p:txBody>
      </p:sp>
      <p:sp>
        <p:nvSpPr>
          <p:cNvPr id="6" name="Marcador de contenido 5"/>
          <p:cNvSpPr>
            <a:spLocks noGrp="1"/>
          </p:cNvSpPr>
          <p:nvPr>
            <p:ph idx="1"/>
          </p:nvPr>
        </p:nvSpPr>
        <p:spPr>
          <a:xfrm>
            <a:off x="4242216" y="299803"/>
            <a:ext cx="7270230" cy="6558197"/>
          </a:xfrm>
        </p:spPr>
        <p:txBody>
          <a:bodyPr>
            <a:normAutofit/>
          </a:bodyPr>
          <a:lstStyle/>
          <a:p>
            <a:r>
              <a:rPr lang="es-ES_tradnl" dirty="0"/>
              <a:t>-Plano de la enunciación (lo que detona el texto, lo que está fuera)</a:t>
            </a:r>
          </a:p>
          <a:p>
            <a:r>
              <a:rPr lang="es-ES_tradnl" dirty="0"/>
              <a:t>-Plano del enunciado (lo que está en el texto, en la obra)</a:t>
            </a:r>
          </a:p>
          <a:p>
            <a:r>
              <a:rPr lang="es-ES_tradnl" b="1" dirty="0" err="1"/>
              <a:t>Deduzione</a:t>
            </a:r>
            <a:r>
              <a:rPr lang="es-ES_tradnl" b="1" dirty="0"/>
              <a:t> </a:t>
            </a:r>
          </a:p>
          <a:p>
            <a:r>
              <a:rPr lang="es-ES_tradnl" i="1" dirty="0"/>
              <a:t>Regola</a:t>
            </a:r>
            <a:r>
              <a:rPr lang="es-ES_tradnl" dirty="0"/>
              <a:t> </a:t>
            </a:r>
            <a:r>
              <a:rPr lang="es-ES_tradnl" dirty="0" err="1"/>
              <a:t>Tutti</a:t>
            </a:r>
            <a:r>
              <a:rPr lang="es-ES_tradnl" dirty="0"/>
              <a:t> i </a:t>
            </a:r>
            <a:r>
              <a:rPr lang="es-ES_tradnl" dirty="0" err="1"/>
              <a:t>fagioli</a:t>
            </a:r>
            <a:r>
              <a:rPr lang="es-ES_tradnl" dirty="0"/>
              <a:t> di </a:t>
            </a:r>
            <a:r>
              <a:rPr lang="es-ES_tradnl" dirty="0" err="1"/>
              <a:t>questo</a:t>
            </a:r>
            <a:r>
              <a:rPr lang="es-ES_tradnl" dirty="0"/>
              <a:t> </a:t>
            </a:r>
            <a:r>
              <a:rPr lang="es-ES_tradnl" dirty="0" err="1"/>
              <a:t>sacchetto</a:t>
            </a:r>
            <a:r>
              <a:rPr lang="es-ES_tradnl" dirty="0"/>
              <a:t> </a:t>
            </a:r>
            <a:r>
              <a:rPr lang="es-ES_tradnl" dirty="0" err="1"/>
              <a:t>sono</a:t>
            </a:r>
            <a:r>
              <a:rPr lang="es-ES_tradnl" dirty="0"/>
              <a:t> </a:t>
            </a:r>
            <a:r>
              <a:rPr lang="es-ES_tradnl" dirty="0" err="1"/>
              <a:t>bianchi</a:t>
            </a:r>
            <a:endParaRPr lang="es-ES_tradnl" dirty="0"/>
          </a:p>
          <a:p>
            <a:r>
              <a:rPr lang="es-ES_tradnl" i="1" dirty="0"/>
              <a:t>Caso</a:t>
            </a:r>
            <a:r>
              <a:rPr lang="es-ES_tradnl" dirty="0"/>
              <a:t> </a:t>
            </a:r>
            <a:r>
              <a:rPr lang="es-ES_tradnl" dirty="0" err="1"/>
              <a:t>Questi</a:t>
            </a:r>
            <a:r>
              <a:rPr lang="es-ES_tradnl" dirty="0"/>
              <a:t> </a:t>
            </a:r>
            <a:r>
              <a:rPr lang="es-ES_tradnl" dirty="0" err="1"/>
              <a:t>fagioli</a:t>
            </a:r>
            <a:r>
              <a:rPr lang="es-ES_tradnl" dirty="0"/>
              <a:t> </a:t>
            </a:r>
            <a:r>
              <a:rPr lang="es-ES_tradnl" dirty="0" err="1"/>
              <a:t>vengono</a:t>
            </a:r>
            <a:r>
              <a:rPr lang="es-ES_tradnl" dirty="0"/>
              <a:t> da </a:t>
            </a:r>
            <a:r>
              <a:rPr lang="es-ES_tradnl" dirty="0" err="1"/>
              <a:t>questo</a:t>
            </a:r>
            <a:r>
              <a:rPr lang="es-ES_tradnl" dirty="0"/>
              <a:t> </a:t>
            </a:r>
            <a:r>
              <a:rPr lang="es-ES_tradnl" dirty="0" err="1"/>
              <a:t>sacchetto</a:t>
            </a:r>
            <a:endParaRPr lang="es-ES_tradnl" dirty="0"/>
          </a:p>
          <a:p>
            <a:r>
              <a:rPr lang="es-ES_tradnl" i="1" dirty="0" err="1"/>
              <a:t>Risultato</a:t>
            </a:r>
            <a:r>
              <a:rPr lang="es-ES_tradnl" dirty="0"/>
              <a:t> </a:t>
            </a:r>
            <a:r>
              <a:rPr lang="es-ES_tradnl" dirty="0" err="1"/>
              <a:t>Questi</a:t>
            </a:r>
            <a:r>
              <a:rPr lang="es-ES_tradnl" dirty="0"/>
              <a:t> </a:t>
            </a:r>
            <a:r>
              <a:rPr lang="es-ES_tradnl" dirty="0" err="1"/>
              <a:t>fagioli</a:t>
            </a:r>
            <a:r>
              <a:rPr lang="es-ES_tradnl" dirty="0"/>
              <a:t> </a:t>
            </a:r>
            <a:r>
              <a:rPr lang="es-ES_tradnl" dirty="0" err="1"/>
              <a:t>sono</a:t>
            </a:r>
            <a:r>
              <a:rPr lang="es-ES_tradnl" dirty="0"/>
              <a:t> </a:t>
            </a:r>
            <a:r>
              <a:rPr lang="es-ES_tradnl" dirty="0" err="1"/>
              <a:t>bianchi</a:t>
            </a:r>
            <a:endParaRPr lang="es-ES_tradnl" dirty="0"/>
          </a:p>
          <a:p>
            <a:r>
              <a:rPr lang="es-ES_tradnl" b="1" dirty="0" err="1"/>
              <a:t>Induzione</a:t>
            </a:r>
            <a:r>
              <a:rPr lang="es-ES_tradnl" b="1" dirty="0"/>
              <a:t> </a:t>
            </a:r>
          </a:p>
          <a:p>
            <a:r>
              <a:rPr lang="es-ES_tradnl" i="1" dirty="0"/>
              <a:t>Caso</a:t>
            </a:r>
            <a:r>
              <a:rPr lang="es-ES_tradnl" dirty="0"/>
              <a:t> </a:t>
            </a:r>
            <a:r>
              <a:rPr lang="es-ES_tradnl" dirty="0" err="1"/>
              <a:t>Questi</a:t>
            </a:r>
            <a:r>
              <a:rPr lang="es-ES_tradnl" dirty="0"/>
              <a:t> </a:t>
            </a:r>
            <a:r>
              <a:rPr lang="es-ES_tradnl" dirty="0" err="1"/>
              <a:t>fagioli</a:t>
            </a:r>
            <a:r>
              <a:rPr lang="es-ES_tradnl" dirty="0"/>
              <a:t> </a:t>
            </a:r>
            <a:r>
              <a:rPr lang="es-ES_tradnl" dirty="0" err="1"/>
              <a:t>vengono</a:t>
            </a:r>
            <a:r>
              <a:rPr lang="es-ES_tradnl" dirty="0"/>
              <a:t> da </a:t>
            </a:r>
            <a:r>
              <a:rPr lang="es-ES_tradnl" dirty="0" err="1"/>
              <a:t>questo</a:t>
            </a:r>
            <a:r>
              <a:rPr lang="es-ES_tradnl" dirty="0"/>
              <a:t> </a:t>
            </a:r>
            <a:r>
              <a:rPr lang="es-ES_tradnl" dirty="0" err="1"/>
              <a:t>sacchetto</a:t>
            </a:r>
            <a:endParaRPr lang="es-ES_tradnl" dirty="0"/>
          </a:p>
          <a:p>
            <a:r>
              <a:rPr lang="es-ES_tradnl" i="1" dirty="0" err="1"/>
              <a:t>Risultato</a:t>
            </a:r>
            <a:r>
              <a:rPr lang="es-ES_tradnl" dirty="0"/>
              <a:t> </a:t>
            </a:r>
            <a:r>
              <a:rPr lang="es-ES_tradnl" dirty="0" err="1"/>
              <a:t>Questi</a:t>
            </a:r>
            <a:r>
              <a:rPr lang="es-ES_tradnl" dirty="0"/>
              <a:t> </a:t>
            </a:r>
            <a:r>
              <a:rPr lang="es-ES_tradnl" dirty="0" err="1"/>
              <a:t>fagioli</a:t>
            </a:r>
            <a:r>
              <a:rPr lang="es-ES_tradnl" dirty="0"/>
              <a:t> </a:t>
            </a:r>
            <a:r>
              <a:rPr lang="es-ES_tradnl" dirty="0" err="1"/>
              <a:t>sono</a:t>
            </a:r>
            <a:r>
              <a:rPr lang="es-ES_tradnl" dirty="0"/>
              <a:t> </a:t>
            </a:r>
            <a:r>
              <a:rPr lang="es-ES_tradnl" dirty="0" err="1"/>
              <a:t>bianchi</a:t>
            </a:r>
            <a:endParaRPr lang="es-ES_tradnl" dirty="0"/>
          </a:p>
          <a:p>
            <a:r>
              <a:rPr lang="es-ES_tradnl" i="1" dirty="0"/>
              <a:t>Regola</a:t>
            </a:r>
            <a:r>
              <a:rPr lang="es-ES_tradnl" dirty="0"/>
              <a:t> </a:t>
            </a:r>
            <a:r>
              <a:rPr lang="es-ES_tradnl" dirty="0" err="1"/>
              <a:t>Tutti</a:t>
            </a:r>
            <a:r>
              <a:rPr lang="es-ES_tradnl" dirty="0"/>
              <a:t> i </a:t>
            </a:r>
            <a:r>
              <a:rPr lang="es-ES_tradnl" dirty="0" err="1"/>
              <a:t>fagioli</a:t>
            </a:r>
            <a:r>
              <a:rPr lang="es-ES_tradnl" dirty="0"/>
              <a:t> di </a:t>
            </a:r>
            <a:r>
              <a:rPr lang="es-ES_tradnl" dirty="0" err="1"/>
              <a:t>questo</a:t>
            </a:r>
            <a:r>
              <a:rPr lang="es-ES_tradnl" dirty="0"/>
              <a:t> </a:t>
            </a:r>
            <a:r>
              <a:rPr lang="es-ES_tradnl" dirty="0" err="1"/>
              <a:t>sacchetto</a:t>
            </a:r>
            <a:r>
              <a:rPr lang="es-ES_tradnl" dirty="0"/>
              <a:t> </a:t>
            </a:r>
            <a:r>
              <a:rPr lang="es-ES_tradnl" dirty="0" err="1"/>
              <a:t>sono</a:t>
            </a:r>
            <a:r>
              <a:rPr lang="es-ES_tradnl" dirty="0"/>
              <a:t> </a:t>
            </a:r>
            <a:r>
              <a:rPr lang="es-ES_tradnl" dirty="0" err="1"/>
              <a:t>bianchi</a:t>
            </a:r>
            <a:endParaRPr lang="es-ES_tradnl" dirty="0"/>
          </a:p>
          <a:p>
            <a:r>
              <a:rPr lang="es-ES_tradnl" b="1" dirty="0" err="1"/>
              <a:t>Abduzione</a:t>
            </a:r>
            <a:r>
              <a:rPr lang="es-ES_tradnl" b="1" dirty="0"/>
              <a:t> </a:t>
            </a:r>
          </a:p>
          <a:p>
            <a:r>
              <a:rPr lang="es-ES_tradnl" b="1" i="1" dirty="0" err="1"/>
              <a:t>Risultato</a:t>
            </a:r>
            <a:r>
              <a:rPr lang="es-ES_tradnl" b="1" dirty="0"/>
              <a:t> </a:t>
            </a:r>
            <a:r>
              <a:rPr lang="es-ES_tradnl" b="1" dirty="0" err="1"/>
              <a:t>Questi</a:t>
            </a:r>
            <a:r>
              <a:rPr lang="es-ES_tradnl" b="1" dirty="0"/>
              <a:t> </a:t>
            </a:r>
            <a:r>
              <a:rPr lang="es-ES_tradnl" b="1" dirty="0" err="1"/>
              <a:t>fagioli</a:t>
            </a:r>
            <a:r>
              <a:rPr lang="es-ES_tradnl" b="1" dirty="0"/>
              <a:t> </a:t>
            </a:r>
            <a:r>
              <a:rPr lang="es-ES_tradnl" b="1" dirty="0" err="1"/>
              <a:t>sono</a:t>
            </a:r>
            <a:r>
              <a:rPr lang="es-ES_tradnl" b="1" dirty="0"/>
              <a:t> </a:t>
            </a:r>
            <a:r>
              <a:rPr lang="es-ES_tradnl" b="1" dirty="0" err="1"/>
              <a:t>bianchi</a:t>
            </a:r>
            <a:endParaRPr lang="es-ES_tradnl" b="1" dirty="0"/>
          </a:p>
          <a:p>
            <a:r>
              <a:rPr lang="es-ES_tradnl" b="1" i="1" dirty="0"/>
              <a:t>Regola</a:t>
            </a:r>
            <a:r>
              <a:rPr lang="es-ES_tradnl" b="1" dirty="0"/>
              <a:t> </a:t>
            </a:r>
            <a:r>
              <a:rPr lang="es-ES_tradnl" b="1" dirty="0" err="1"/>
              <a:t>Tutti</a:t>
            </a:r>
            <a:r>
              <a:rPr lang="es-ES_tradnl" b="1" dirty="0"/>
              <a:t> i </a:t>
            </a:r>
            <a:r>
              <a:rPr lang="es-ES_tradnl" b="1" dirty="0" err="1"/>
              <a:t>fagioli</a:t>
            </a:r>
            <a:r>
              <a:rPr lang="es-ES_tradnl" b="1" dirty="0"/>
              <a:t> di </a:t>
            </a:r>
            <a:r>
              <a:rPr lang="es-ES_tradnl" b="1" dirty="0" err="1"/>
              <a:t>questo</a:t>
            </a:r>
            <a:r>
              <a:rPr lang="es-ES_tradnl" b="1" dirty="0"/>
              <a:t> </a:t>
            </a:r>
            <a:r>
              <a:rPr lang="es-ES_tradnl" b="1" dirty="0" err="1"/>
              <a:t>sacchetto</a:t>
            </a:r>
            <a:r>
              <a:rPr lang="es-ES_tradnl" b="1" dirty="0"/>
              <a:t> </a:t>
            </a:r>
            <a:r>
              <a:rPr lang="es-ES_tradnl" b="1" dirty="0" err="1"/>
              <a:t>sono</a:t>
            </a:r>
            <a:r>
              <a:rPr lang="es-ES_tradnl" b="1" dirty="0"/>
              <a:t> </a:t>
            </a:r>
            <a:r>
              <a:rPr lang="es-ES_tradnl" b="1" dirty="0" err="1"/>
              <a:t>bianchi</a:t>
            </a:r>
            <a:endParaRPr lang="es-ES_tradnl" b="1" dirty="0"/>
          </a:p>
          <a:p>
            <a:r>
              <a:rPr lang="es-ES_tradnl" b="1" i="1" dirty="0"/>
              <a:t>Caso</a:t>
            </a:r>
            <a:r>
              <a:rPr lang="es-ES_tradnl" b="1" dirty="0"/>
              <a:t> </a:t>
            </a:r>
            <a:r>
              <a:rPr lang="es-ES_tradnl" b="1" dirty="0" err="1"/>
              <a:t>Questi</a:t>
            </a:r>
            <a:r>
              <a:rPr lang="es-ES_tradnl" b="1" dirty="0"/>
              <a:t> </a:t>
            </a:r>
            <a:r>
              <a:rPr lang="es-ES_tradnl" b="1" dirty="0" err="1"/>
              <a:t>fagioli</a:t>
            </a:r>
            <a:r>
              <a:rPr lang="es-ES_tradnl" b="1" dirty="0"/>
              <a:t> </a:t>
            </a:r>
            <a:r>
              <a:rPr lang="es-ES_tradnl" b="1" dirty="0" err="1"/>
              <a:t>vengono</a:t>
            </a:r>
            <a:r>
              <a:rPr lang="es-ES_tradnl" b="1" dirty="0"/>
              <a:t> da </a:t>
            </a:r>
            <a:r>
              <a:rPr lang="es-ES_tradnl" b="1" dirty="0" err="1"/>
              <a:t>questo</a:t>
            </a:r>
            <a:r>
              <a:rPr lang="es-ES_tradnl" b="1" dirty="0"/>
              <a:t> </a:t>
            </a:r>
            <a:r>
              <a:rPr lang="es-ES_tradnl" b="1" dirty="0" err="1"/>
              <a:t>sacchetto</a:t>
            </a:r>
            <a:endParaRPr lang="es-ES_tradnl" b="1" dirty="0"/>
          </a:p>
          <a:p>
            <a:endParaRPr lang="es-ES_tradnl" dirty="0"/>
          </a:p>
        </p:txBody>
      </p:sp>
    </p:spTree>
    <p:extLst>
      <p:ext uri="{BB962C8B-B14F-4D97-AF65-F5344CB8AC3E}">
        <p14:creationId xmlns:p14="http://schemas.microsoft.com/office/powerpoint/2010/main" val="6213578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24654"/>
            <a:ext cx="3200400" cy="1216451"/>
          </a:xfrm>
        </p:spPr>
        <p:txBody>
          <a:bodyPr/>
          <a:lstStyle/>
          <a:p>
            <a:r>
              <a:rPr lang="es-ES_tradnl"/>
              <a:t>III´ESTADIO:</a:t>
            </a:r>
            <a:br>
              <a:rPr lang="es-ES_tradnl"/>
            </a:br>
            <a:r>
              <a:rPr lang="es-ES_tradnl"/>
              <a:t>la cultura</a:t>
            </a:r>
          </a:p>
        </p:txBody>
      </p:sp>
      <p:sp>
        <p:nvSpPr>
          <p:cNvPr id="3" name="Marcador de contenido 2"/>
          <p:cNvSpPr>
            <a:spLocks noGrp="1"/>
          </p:cNvSpPr>
          <p:nvPr>
            <p:ph idx="1"/>
          </p:nvPr>
        </p:nvSpPr>
        <p:spPr>
          <a:xfrm>
            <a:off x="4350281" y="846387"/>
            <a:ext cx="3388252" cy="6333346"/>
          </a:xfrm>
        </p:spPr>
        <p:txBody>
          <a:bodyPr/>
          <a:lstStyle/>
          <a:p>
            <a:r>
              <a:rPr lang="es-ES_tradnl" sz="3600" dirty="0"/>
              <a:t>IV ESTADIO: la amistad</a:t>
            </a:r>
          </a:p>
          <a:p>
            <a:r>
              <a:rPr lang="es-ES_tradnl" dirty="0"/>
              <a:t>El cuadro empieza a especificar los niveles de sentido oculto.</a:t>
            </a:r>
          </a:p>
          <a:p>
            <a:r>
              <a:rPr lang="es-ES_tradnl" dirty="0"/>
              <a:t>Es la proyección de una Republica de los intelectuales: 5 amigos están allí presentes</a:t>
            </a:r>
          </a:p>
          <a:p>
            <a:endParaRPr lang="es-ES_tradnl" dirty="0"/>
          </a:p>
          <a:p>
            <a:r>
              <a:rPr lang="es-ES_tradnl" dirty="0"/>
              <a:t>Jean de </a:t>
            </a:r>
            <a:r>
              <a:rPr lang="es-ES_tradnl" dirty="0" err="1"/>
              <a:t>Dinteville</a:t>
            </a:r>
            <a:r>
              <a:rPr lang="es-ES_tradnl" dirty="0"/>
              <a:t> (diplomático </a:t>
            </a:r>
            <a:r>
              <a:rPr lang="es-ES_tradnl" dirty="0" err="1"/>
              <a:t>francese</a:t>
            </a:r>
            <a:r>
              <a:rPr lang="es-ES_tradnl" dirty="0"/>
              <a:t>) y George de </a:t>
            </a:r>
            <a:r>
              <a:rPr lang="es-ES_tradnl" dirty="0" err="1"/>
              <a:t>selve</a:t>
            </a:r>
            <a:r>
              <a:rPr lang="es-ES_tradnl" dirty="0"/>
              <a:t>  (</a:t>
            </a:r>
            <a:r>
              <a:rPr lang="es-ES_tradnl" dirty="0" err="1"/>
              <a:t>vescovo</a:t>
            </a:r>
            <a:r>
              <a:rPr lang="es-ES_tradnl" dirty="0"/>
              <a:t> </a:t>
            </a:r>
            <a:r>
              <a:rPr lang="es-ES_tradnl" dirty="0" err="1"/>
              <a:t>francese</a:t>
            </a:r>
            <a:r>
              <a:rPr lang="es-ES_tradnl" dirty="0"/>
              <a:t>)+ Moro (en la </a:t>
            </a:r>
            <a:r>
              <a:rPr lang="es-ES_tradnl" dirty="0" err="1"/>
              <a:t>Carcel</a:t>
            </a:r>
            <a:r>
              <a:rPr lang="es-ES_tradnl" dirty="0"/>
              <a:t>) + Erasmo + </a:t>
            </a:r>
            <a:r>
              <a:rPr lang="es-ES_tradnl" dirty="0" err="1"/>
              <a:t>Holbein</a:t>
            </a:r>
            <a:r>
              <a:rPr lang="es-ES_tradnl" dirty="0"/>
              <a:t> </a:t>
            </a:r>
          </a:p>
          <a:p>
            <a:endParaRPr lang="es-ES_tradnl" dirty="0"/>
          </a:p>
          <a:p>
            <a:r>
              <a:rPr lang="es-ES_tradnl" dirty="0"/>
              <a:t>Liberales, iluminados, mensajeros de la modernidad</a:t>
            </a:r>
          </a:p>
        </p:txBody>
      </p:sp>
      <p:sp>
        <p:nvSpPr>
          <p:cNvPr id="4" name="Marcador de texto 3"/>
          <p:cNvSpPr>
            <a:spLocks noGrp="1"/>
          </p:cNvSpPr>
          <p:nvPr>
            <p:ph type="body" sz="half" idx="2"/>
          </p:nvPr>
        </p:nvSpPr>
        <p:spPr>
          <a:xfrm>
            <a:off x="457200" y="1741105"/>
            <a:ext cx="3200400" cy="4959498"/>
          </a:xfrm>
        </p:spPr>
        <p:txBody>
          <a:bodyPr>
            <a:normAutofit lnSpcReduction="10000"/>
          </a:bodyPr>
          <a:lstStyle/>
          <a:p>
            <a:r>
              <a:rPr lang="es-ES_tradnl" sz="2000" dirty="0"/>
              <a:t>Examinamos el </a:t>
            </a:r>
            <a:r>
              <a:rPr lang="es-ES_tradnl" sz="2000" b="1" dirty="0"/>
              <a:t>corpus </a:t>
            </a:r>
            <a:r>
              <a:rPr lang="es-ES_tradnl" sz="2000" dirty="0"/>
              <a:t>de los objetos entre los dos personajes. </a:t>
            </a:r>
          </a:p>
          <a:p>
            <a:r>
              <a:rPr lang="es-ES_tradnl" sz="2000" dirty="0"/>
              <a:t>Instrumentos científicos y culturales </a:t>
            </a:r>
          </a:p>
          <a:p>
            <a:r>
              <a:rPr lang="es-ES_tradnl" sz="2000" dirty="0"/>
              <a:t>El pode basado en la ciencia</a:t>
            </a:r>
          </a:p>
          <a:p>
            <a:r>
              <a:rPr lang="es-ES_tradnl" sz="2000" dirty="0"/>
              <a:t>2 </a:t>
            </a:r>
            <a:r>
              <a:rPr lang="es-ES_tradnl" sz="2000" dirty="0" err="1"/>
              <a:t>mapamundos</a:t>
            </a:r>
            <a:r>
              <a:rPr lang="es-ES_tradnl" sz="2000" dirty="0"/>
              <a:t>, uno celeste uno terrestre (uno con ciudades extra, el otro con naves viajeras* p. 45)</a:t>
            </a:r>
          </a:p>
          <a:p>
            <a:r>
              <a:rPr lang="es-ES_tradnl" sz="2000" dirty="0"/>
              <a:t>Evidencias de las vanguardias científicas de la época</a:t>
            </a:r>
          </a:p>
          <a:p>
            <a:r>
              <a:rPr lang="es-ES_tradnl" sz="2000" dirty="0"/>
              <a:t>Las diferentes citas visuales se homologan</a:t>
            </a:r>
          </a:p>
        </p:txBody>
      </p:sp>
      <p:sp>
        <p:nvSpPr>
          <p:cNvPr id="5" name="Rectángulo 4"/>
          <p:cNvSpPr/>
          <p:nvPr/>
        </p:nvSpPr>
        <p:spPr>
          <a:xfrm>
            <a:off x="7941733" y="0"/>
            <a:ext cx="42502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600" dirty="0">
                <a:solidFill>
                  <a:schemeClr val="tx1"/>
                </a:solidFill>
              </a:rPr>
              <a:t>V ESTADIO: la política</a:t>
            </a:r>
          </a:p>
          <a:p>
            <a:pPr algn="ctr"/>
            <a:r>
              <a:rPr lang="es-ES_tradnl" sz="2000" dirty="0">
                <a:solidFill>
                  <a:schemeClr val="tx1"/>
                </a:solidFill>
              </a:rPr>
              <a:t>El secreto del cuadro se hace secreto de Estado</a:t>
            </a:r>
          </a:p>
          <a:p>
            <a:pPr algn="ctr"/>
            <a:r>
              <a:rPr lang="es-ES_tradnl" sz="2000" dirty="0">
                <a:solidFill>
                  <a:schemeClr val="tx1"/>
                </a:solidFill>
              </a:rPr>
              <a:t>*cuerda rota laúd=ruptura armonía</a:t>
            </a:r>
          </a:p>
          <a:p>
            <a:pPr algn="ctr"/>
            <a:endParaRPr lang="es-ES_tradnl" sz="2000" dirty="0">
              <a:solidFill>
                <a:schemeClr val="tx1"/>
              </a:solidFill>
            </a:endParaRPr>
          </a:p>
          <a:p>
            <a:pPr algn="ctr"/>
            <a:endParaRPr lang="es-ES_tradnl" sz="2000" dirty="0">
              <a:solidFill>
                <a:schemeClr val="tx1"/>
              </a:solidFill>
            </a:endParaRPr>
          </a:p>
          <a:p>
            <a:pPr algn="ctr"/>
            <a:r>
              <a:rPr lang="es-ES_tradnl" sz="2000" dirty="0">
                <a:solidFill>
                  <a:schemeClr val="tx1"/>
                </a:solidFill>
              </a:rPr>
              <a:t>- Georges de </a:t>
            </a:r>
            <a:r>
              <a:rPr lang="es-ES_tradnl" sz="2000" dirty="0" err="1">
                <a:solidFill>
                  <a:schemeClr val="tx1"/>
                </a:solidFill>
              </a:rPr>
              <a:t>Selve</a:t>
            </a:r>
            <a:r>
              <a:rPr lang="es-ES_tradnl" sz="2000" dirty="0">
                <a:solidFill>
                  <a:schemeClr val="tx1"/>
                </a:solidFill>
              </a:rPr>
              <a:t>: obligado a partir antes de que acabe el cuadro</a:t>
            </a:r>
            <a:r>
              <a:rPr lang="mr-IN" sz="2000" dirty="0">
                <a:solidFill>
                  <a:schemeClr val="tx1"/>
                </a:solidFill>
              </a:rPr>
              <a:t>…</a:t>
            </a:r>
            <a:r>
              <a:rPr lang="es-ES" sz="2000" dirty="0">
                <a:solidFill>
                  <a:schemeClr val="tx1"/>
                </a:solidFill>
              </a:rPr>
              <a:t>visible imperfección</a:t>
            </a:r>
            <a:endParaRPr lang="es-ES_tradnl" sz="2000" dirty="0">
              <a:solidFill>
                <a:schemeClr val="tx1"/>
              </a:solidFill>
            </a:endParaRPr>
          </a:p>
        </p:txBody>
      </p:sp>
    </p:spTree>
    <p:extLst>
      <p:ext uri="{BB962C8B-B14F-4D97-AF65-F5344CB8AC3E}">
        <p14:creationId xmlns:p14="http://schemas.microsoft.com/office/powerpoint/2010/main" val="582143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372533"/>
            <a:ext cx="3200400" cy="2507826"/>
          </a:xfrm>
        </p:spPr>
        <p:txBody>
          <a:bodyPr>
            <a:normAutofit/>
          </a:bodyPr>
          <a:lstStyle/>
          <a:p>
            <a:r>
              <a:rPr lang="es-ES_tradnl" sz="3200" dirty="0">
                <a:latin typeface="+mn-lt"/>
              </a:rPr>
              <a:t>VI: la PINTURA</a:t>
            </a:r>
            <a:br>
              <a:rPr lang="es-ES_tradnl" sz="3200" dirty="0">
                <a:latin typeface="+mn-lt"/>
              </a:rPr>
            </a:br>
            <a:r>
              <a:rPr lang="es-ES_tradnl" sz="2000" dirty="0">
                <a:latin typeface="+mn-lt"/>
              </a:rPr>
              <a:t>Objetos textuales, </a:t>
            </a:r>
            <a:r>
              <a:rPr lang="es-ES_tradnl" sz="2000" dirty="0" err="1">
                <a:latin typeface="+mn-lt"/>
              </a:rPr>
              <a:t>extratextuales</a:t>
            </a:r>
            <a:r>
              <a:rPr lang="es-ES_tradnl" sz="2000" dirty="0">
                <a:latin typeface="+mn-lt"/>
              </a:rPr>
              <a:t>. </a:t>
            </a:r>
            <a:r>
              <a:rPr lang="es-ES_tradnl" sz="2000" dirty="0" err="1">
                <a:latin typeface="+mn-lt"/>
              </a:rPr>
              <a:t>Conoscer</a:t>
            </a:r>
            <a:r>
              <a:rPr lang="es-ES_tradnl" sz="2000" dirty="0">
                <a:latin typeface="+mn-lt"/>
              </a:rPr>
              <a:t> las referencias de la época para encontrar asonancia.</a:t>
            </a:r>
            <a:br>
              <a:rPr lang="es-ES_tradnl" sz="2000" dirty="0">
                <a:latin typeface="+mn-lt"/>
              </a:rPr>
            </a:br>
            <a:r>
              <a:rPr lang="es-ES_tradnl" sz="2000" dirty="0" err="1">
                <a:latin typeface="+mn-lt"/>
              </a:rPr>
              <a:t>Crucifixo</a:t>
            </a:r>
            <a:br>
              <a:rPr lang="es-ES_tradnl" sz="2000" dirty="0">
                <a:latin typeface="+mn-lt"/>
              </a:rPr>
            </a:br>
            <a:r>
              <a:rPr lang="es-ES_tradnl" sz="2000" dirty="0">
                <a:latin typeface="+mn-lt"/>
              </a:rPr>
              <a:t>Trompe-</a:t>
            </a:r>
            <a:r>
              <a:rPr lang="es-ES_tradnl" sz="2000" dirty="0" err="1">
                <a:latin typeface="+mn-lt"/>
              </a:rPr>
              <a:t>l’oeil</a:t>
            </a:r>
            <a:br>
              <a:rPr lang="es-ES_tradnl" sz="3200" dirty="0">
                <a:latin typeface="+mn-lt"/>
              </a:rPr>
            </a:br>
            <a:endParaRPr lang="es-ES_tradnl" sz="3200" dirty="0">
              <a:latin typeface="+mn-lt"/>
            </a:endParaRPr>
          </a:p>
        </p:txBody>
      </p:sp>
      <p:sp>
        <p:nvSpPr>
          <p:cNvPr id="3" name="Marcador de contenido 2"/>
          <p:cNvSpPr>
            <a:spLocks noGrp="1"/>
          </p:cNvSpPr>
          <p:nvPr>
            <p:ph idx="1"/>
          </p:nvPr>
        </p:nvSpPr>
        <p:spPr>
          <a:xfrm>
            <a:off x="4487334" y="507999"/>
            <a:ext cx="3435773" cy="5458460"/>
          </a:xfrm>
        </p:spPr>
        <p:txBody>
          <a:bodyPr>
            <a:normAutofit/>
          </a:bodyPr>
          <a:lstStyle/>
          <a:p>
            <a:r>
              <a:rPr lang="es-ES_tradnl" sz="3600" dirty="0"/>
              <a:t>VIII: la AUTOBIOGRAFÍA</a:t>
            </a:r>
          </a:p>
          <a:p>
            <a:r>
              <a:rPr lang="es-ES_tradnl" dirty="0"/>
              <a:t>La obra, de manera directa o indirecta, habla inevitablemente del artista que la ha producido.</a:t>
            </a:r>
          </a:p>
          <a:p>
            <a:r>
              <a:rPr lang="es-ES_tradnl" dirty="0"/>
              <a:t>LA CALAVERA (elemento más importante): variación </a:t>
            </a:r>
            <a:r>
              <a:rPr lang="es-ES_tradnl" dirty="0" err="1"/>
              <a:t>paroxistica</a:t>
            </a:r>
            <a:r>
              <a:rPr lang="es-ES_tradnl" dirty="0"/>
              <a:t> del tema de la calavera, hace 58 dibujos de la misma</a:t>
            </a:r>
            <a:r>
              <a:rPr lang="mr-IN" dirty="0"/>
              <a:t>…</a:t>
            </a:r>
            <a:r>
              <a:rPr lang="es-ES" dirty="0"/>
              <a:t>remite a la muerte del hermano en 1519.</a:t>
            </a:r>
          </a:p>
          <a:p>
            <a:r>
              <a:rPr lang="es-ES" dirty="0"/>
              <a:t>También la muerte, su llamada filosófica desde diferentes autores. </a:t>
            </a:r>
            <a:endParaRPr lang="es-ES_tradnl" dirty="0"/>
          </a:p>
        </p:txBody>
      </p:sp>
      <p:sp>
        <p:nvSpPr>
          <p:cNvPr id="4" name="Marcador de texto 3"/>
          <p:cNvSpPr>
            <a:spLocks noGrp="1"/>
          </p:cNvSpPr>
          <p:nvPr>
            <p:ph type="body" sz="half" idx="2"/>
          </p:nvPr>
        </p:nvSpPr>
        <p:spPr>
          <a:xfrm>
            <a:off x="457200" y="3561925"/>
            <a:ext cx="3200400" cy="3126742"/>
          </a:xfrm>
        </p:spPr>
        <p:txBody>
          <a:bodyPr>
            <a:normAutofit/>
          </a:bodyPr>
          <a:lstStyle/>
          <a:p>
            <a:r>
              <a:rPr lang="es-ES_tradnl" sz="3600" dirty="0"/>
              <a:t>VII: el Juego </a:t>
            </a:r>
            <a:r>
              <a:rPr lang="es-ES_tradnl" sz="3600" dirty="0" err="1"/>
              <a:t>linguistico</a:t>
            </a:r>
            <a:endParaRPr lang="es-ES_tradnl" dirty="0"/>
          </a:p>
          <a:p>
            <a:r>
              <a:rPr lang="es-ES_tradnl" sz="2000" dirty="0"/>
              <a:t>La colocación del cuadro</a:t>
            </a:r>
          </a:p>
          <a:p>
            <a:r>
              <a:rPr lang="es-ES_tradnl" sz="2000" dirty="0"/>
              <a:t>+</a:t>
            </a:r>
          </a:p>
          <a:p>
            <a:r>
              <a:rPr lang="es-ES_tradnl" sz="2000" dirty="0"/>
              <a:t>Comparación con texto </a:t>
            </a:r>
            <a:r>
              <a:rPr lang="es-ES_tradnl" sz="2000" dirty="0" err="1"/>
              <a:t>linguistico</a:t>
            </a:r>
            <a:r>
              <a:rPr lang="es-ES_tradnl" sz="2000" dirty="0"/>
              <a:t> (comilla, citas, notas, </a:t>
            </a:r>
            <a:r>
              <a:rPr lang="es-ES_tradnl" sz="2000" dirty="0" err="1"/>
              <a:t>parentesis</a:t>
            </a:r>
            <a:r>
              <a:rPr lang="mr-IN" sz="2000" dirty="0"/>
              <a:t>…</a:t>
            </a:r>
            <a:r>
              <a:rPr lang="es-ES" sz="2000" dirty="0"/>
              <a:t>)</a:t>
            </a:r>
            <a:endParaRPr lang="es-ES_tradnl" sz="2000" dirty="0"/>
          </a:p>
        </p:txBody>
      </p:sp>
      <p:sp>
        <p:nvSpPr>
          <p:cNvPr id="6" name="CuadroTexto 5"/>
          <p:cNvSpPr txBox="1"/>
          <p:nvPr/>
        </p:nvSpPr>
        <p:spPr>
          <a:xfrm>
            <a:off x="8551333" y="507999"/>
            <a:ext cx="3403600" cy="5570756"/>
          </a:xfrm>
          <a:prstGeom prst="rect">
            <a:avLst/>
          </a:prstGeom>
          <a:noFill/>
        </p:spPr>
        <p:txBody>
          <a:bodyPr wrap="square" rtlCol="0">
            <a:spAutoFit/>
          </a:bodyPr>
          <a:lstStyle/>
          <a:p>
            <a:r>
              <a:rPr lang="es-ES_tradnl" sz="3600" dirty="0"/>
              <a:t>IX: la </a:t>
            </a:r>
            <a:r>
              <a:rPr lang="es-ES_tradnl" sz="3600"/>
              <a:t>FILOSoFíA</a:t>
            </a:r>
            <a:endParaRPr lang="es-ES_tradnl" sz="3600" dirty="0"/>
          </a:p>
          <a:p>
            <a:endParaRPr lang="es-ES_tradnl" sz="2000" dirty="0"/>
          </a:p>
          <a:p>
            <a:endParaRPr lang="es-ES_tradnl" sz="2000" dirty="0"/>
          </a:p>
          <a:p>
            <a:r>
              <a:rPr lang="es-ES_tradnl" sz="2000" dirty="0"/>
              <a:t>Si creemos en la representación estamos condenados al secreto. En la pintura la verdad y la falsedad no existen.</a:t>
            </a:r>
          </a:p>
          <a:p>
            <a:r>
              <a:rPr lang="es-ES_tradnl" sz="2000" dirty="0"/>
              <a:t>Está en nuestra misma posibilidad de ver y saber. </a:t>
            </a:r>
          </a:p>
          <a:p>
            <a:endParaRPr lang="es-ES_tradnl" sz="2000" dirty="0"/>
          </a:p>
          <a:p>
            <a:r>
              <a:rPr lang="es-ES_tradnl" sz="2000" dirty="0"/>
              <a:t>Agripa: “la estancia de la verdad está cerrada y cubierta de muchos misterios, ya está cerrada también a los santos y a los sabios"</a:t>
            </a:r>
          </a:p>
          <a:p>
            <a:endParaRPr lang="es-ES_tradnl" sz="2000" dirty="0"/>
          </a:p>
        </p:txBody>
      </p:sp>
    </p:spTree>
    <p:extLst>
      <p:ext uri="{BB962C8B-B14F-4D97-AF65-F5344CB8AC3E}">
        <p14:creationId xmlns:p14="http://schemas.microsoft.com/office/powerpoint/2010/main" val="1333095087"/>
      </p:ext>
    </p:extLst>
  </p:cSld>
  <p:clrMapOvr>
    <a:masterClrMapping/>
  </p:clrMapOvr>
</p:sld>
</file>

<file path=ppt/theme/theme1.xml><?xml version="1.0" encoding="utf-8"?>
<a:theme xmlns:a="http://schemas.openxmlformats.org/drawingml/2006/main" name="Retrospección">
  <a:themeElements>
    <a:clrScheme name="Retrospección">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1021</TotalTime>
  <Words>2268</Words>
  <Application>Microsoft Macintosh PowerPoint</Application>
  <PresentationFormat>Panorámica</PresentationFormat>
  <Paragraphs>218</Paragraphs>
  <Slides>23</Slides>
  <Notes>2</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23</vt:i4>
      </vt:variant>
    </vt:vector>
  </HeadingPairs>
  <TitlesOfParts>
    <vt:vector size="27" baseType="lpstr">
      <vt:lpstr>Arial</vt:lpstr>
      <vt:lpstr>Calibri</vt:lpstr>
      <vt:lpstr>Calibri Light</vt:lpstr>
      <vt:lpstr>Retrospección</vt:lpstr>
      <vt:lpstr>Presentación de PowerPoint</vt:lpstr>
      <vt:lpstr>El lenguaje de la crítica de arte </vt:lpstr>
      <vt:lpstr>Presentación de PowerPoint</vt:lpstr>
      <vt:lpstr>Presentación de PowerPoint</vt:lpstr>
      <vt:lpstr>Presentación de PowerPoint</vt:lpstr>
      <vt:lpstr>Presentación de PowerPoint</vt:lpstr>
      <vt:lpstr>Presentación de PowerPoint</vt:lpstr>
      <vt:lpstr>Presentación de PowerPoint</vt:lpstr>
      <vt:lpstr>Extra: el marco</vt:lpstr>
      <vt:lpstr>Naturaleza muerta  </vt:lpstr>
      <vt:lpstr>Presentación de PowerPoint</vt:lpstr>
      <vt:lpstr>Presentación de PowerPoint</vt:lpstr>
      <vt:lpstr>Presentación de PowerPoint</vt:lpstr>
      <vt:lpstr>La intertextualidad en pintura. Embajadores de Holbein. 1533, Olio su tavola Hans Holbein Alemania 1487-Londres 1543 </vt:lpstr>
      <vt:lpstr>Se trata de entender la relación entre la teoría de la construcción de un texto y el texto realizado</vt:lpstr>
      <vt:lpstr>La pintura, desde el siglo XV es considerada ICONICA (presupone un contrato comunicativo basado en la adherencia entre el mundo representado y la realidad) Pero, para llegar a ese iconismo, a ese paralelismo, a ese efecto de objetividad real, es necesario pasar por técnicas de máxima abstracción Ósea Hay que abstraerse primero para regresar a lo real.  Mayor es la verosimilitud buscada, mayor es el grado de artificio, que pasa por normas y técnicas.  2¨corollario: En la pintura figurativa las teorías de representación están escondidas en el texto (exhibirlas quisiera decir provocar conflictos entre profundidad y superficie de la pintura 3¨corollario: En la pintura figurativa se presupone un espacio de la teoría, tal vez expresado físicamente  Este espacio de la teoría, es el espacio de la POETICA de la obra</vt:lpstr>
      <vt:lpstr>Elección de los EMBAJADORES, por ser obra teórica, por ser prueba de un específico principio de coherencia textual (la intertextualidad) Para ver: -Existen diferentes maneras de expresar la intertextualidad en las pinturas - La intertextualidad no es solamente una fuente de lectura evocada por el texto, sino que entraría ella misma en la posible constitución de su arquitectura.   </vt:lpstr>
      <vt:lpstr>Presentación de PowerPoint</vt:lpstr>
      <vt:lpstr>-Holbein el joven, 1533 -Uno De los pintores más intelectuales del Renacimiento europeo  -La obra es un refinado ejercicio de abstracción, es enigmática, misteriosa, filosófica. -Cuadro con múltiples claves de lecturas, es un ejercicio teórico -Permite saltos cualitativos de la interpretación, pasando de lo ingenuo a lo profundo.  -Hay diferentes niveles, todos coherentes, verdaderos, sincrónicos.  -Empecemos con una descripción de lo que vemos, superficial.  -Luego ver como los diferentes niveles son sincrónicos y coexistentes (y todos verdaderos).  -Se reconocen 3 competencias: el genero retrato, el genero –retrato-de corte, el específico estilo del retrato de corte.  -Todo es eidético vs figura en primer plano No eidética (primer NIVEL Isotópico) LAS OPOSICIONES NO SE QUEDAN ESTABLES: invitan a una interpretación, un seguimiento….</vt:lpstr>
      <vt:lpstr>I´ ESTADIO:  el secreto</vt:lpstr>
      <vt:lpstr>II´ESTADIO: identificación de los personajes</vt:lpstr>
      <vt:lpstr>III´ESTADIO: la cultura</vt:lpstr>
      <vt:lpstr>VI: la PINTURA Objetos textuales, extratextuales. Conoscer las referencias de la época para encontrar asonancia. Crucifixo Trompe-l’oeil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Silvia Barbotto</dc:creator>
  <cp:lastModifiedBy>Silvia Barbotto</cp:lastModifiedBy>
  <cp:revision>45</cp:revision>
  <dcterms:created xsi:type="dcterms:W3CDTF">2017-08-14T20:54:33Z</dcterms:created>
  <dcterms:modified xsi:type="dcterms:W3CDTF">2019-07-06T22:37:40Z</dcterms:modified>
</cp:coreProperties>
</file>