
<file path=[Content_Types].xml><?xml version="1.0" encoding="utf-8"?>
<Types xmlns="http://schemas.openxmlformats.org/package/2006/content-types">
  <Default Extension="jpeg" ContentType="image/jpeg"/>
  <Default Extension="jpg" ContentType="image/jpeg"/>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75" r:id="rId8"/>
    <p:sldId id="263" r:id="rId9"/>
    <p:sldId id="262" r:id="rId10"/>
    <p:sldId id="266" r:id="rId11"/>
    <p:sldId id="264" r:id="rId12"/>
    <p:sldId id="265" r:id="rId13"/>
    <p:sldId id="272" r:id="rId14"/>
    <p:sldId id="273" r:id="rId15"/>
    <p:sldId id="268" r:id="rId16"/>
    <p:sldId id="267" r:id="rId17"/>
    <p:sldId id="269" r:id="rId18"/>
    <p:sldId id="270" r:id="rId19"/>
    <p:sldId id="271" r:id="rId20"/>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8049"/>
    <p:restoredTop sz="92723"/>
  </p:normalViewPr>
  <p:slideViewPr>
    <p:cSldViewPr snapToGrid="0" snapToObjects="1">
      <p:cViewPr varScale="1">
        <p:scale>
          <a:sx n="102" d="100"/>
          <a:sy n="102" d="100"/>
        </p:scale>
        <p:origin x="1384" y="17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97280" y="758952"/>
            <a:ext cx="100584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es-ES_tradnl"/>
              <a:t>Haga clic para modificar el estilo de título del patrón</a:t>
            </a:r>
            <a:endParaRPr lang="en-US" dirty="0"/>
          </a:p>
        </p:txBody>
      </p:sp>
      <p:sp>
        <p:nvSpPr>
          <p:cNvPr id="3" name="Subtitle 2"/>
          <p:cNvSpPr>
            <a:spLocks noGrp="1"/>
          </p:cNvSpPr>
          <p:nvPr>
            <p:ph type="subTitle" idx="1"/>
          </p:nvPr>
        </p:nvSpPr>
        <p:spPr>
          <a:xfrm>
            <a:off x="1100051" y="4455620"/>
            <a:ext cx="100584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s-ES_tradnl"/>
              <a:t>Haga clic para modificar el estilo de subtítulo del patrón</a:t>
            </a:r>
            <a:endParaRPr lang="en-US" dirty="0"/>
          </a:p>
        </p:txBody>
      </p:sp>
      <p:sp>
        <p:nvSpPr>
          <p:cNvPr id="4" name="Date Placeholder 3"/>
          <p:cNvSpPr>
            <a:spLocks noGrp="1"/>
          </p:cNvSpPr>
          <p:nvPr>
            <p:ph type="dt" sz="half" idx="10"/>
          </p:nvPr>
        </p:nvSpPr>
        <p:spPr/>
        <p:txBody>
          <a:bodyPr/>
          <a:lstStyle/>
          <a:p>
            <a:fld id="{4BDF68E2-58F2-4D09-BE8B-E3BD06533059}" type="datetimeFigureOut">
              <a:rPr lang="en-US" dirty="0"/>
              <a:t>7/6/19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‹Nº›</a:t>
            </a:fld>
            <a:endParaRPr lang="en-US" dirty="0"/>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marL="0">
              <a:defRPr/>
            </a:lvl1pPr>
          </a:lstStyle>
          <a:p>
            <a:r>
              <a:rPr lang="es-ES_tradnl"/>
              <a:t>Haga clic para modificar el estilo de título del patrón</a:t>
            </a:r>
            <a:endParaRPr lang="en-US" dirty="0"/>
          </a:p>
        </p:txBody>
      </p:sp>
      <p:sp>
        <p:nvSpPr>
          <p:cNvPr id="3" name="Content Placeholder 2"/>
          <p:cNvSpPr>
            <a:spLocks noGrp="1"/>
          </p:cNvSpPr>
          <p:nvPr>
            <p:ph idx="1"/>
          </p:nvPr>
        </p:nvSpPr>
        <p:spPr/>
        <p:txBody>
          <a:bodyPr/>
          <a:lstStyle/>
          <a:p>
            <a:pPr lvl="0"/>
            <a:r>
              <a:rPr lang="es-ES_tradnl"/>
              <a:t>Haga clic para modificar los estilos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n-US" dirty="0"/>
          </a:p>
        </p:txBody>
      </p:sp>
      <p:sp>
        <p:nvSpPr>
          <p:cNvPr id="4" name="Date Placeholder 3"/>
          <p:cNvSpPr>
            <a:spLocks noGrp="1"/>
          </p:cNvSpPr>
          <p:nvPr>
            <p:ph type="dt" sz="half" idx="10"/>
          </p:nvPr>
        </p:nvSpPr>
        <p:spPr/>
        <p:txBody>
          <a:bodyPr/>
          <a:lstStyle/>
          <a:p>
            <a:fld id="{528FC5F6-F338-4AE4-BB23-26385BCFC423}" type="datetimeFigureOut">
              <a:rPr lang="en-US" dirty="0"/>
              <a:t>7/6/19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113E31D-E2AB-40D1-8B51-AFA5AFEF393A}" type="slidenum">
              <a:rPr lang="en-US" dirty="0"/>
              <a:t>‹Nº›</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85000"/>
              </a:lnSpc>
              <a:defRPr sz="8000" b="0">
                <a:solidFill>
                  <a:schemeClr val="tx1">
                    <a:lumMod val="85000"/>
                    <a:lumOff val="15000"/>
                  </a:schemeClr>
                </a:solidFill>
              </a:defRPr>
            </a:lvl1pPr>
          </a:lstStyle>
          <a:p>
            <a:r>
              <a:rPr lang="es-ES_tradnl"/>
              <a:t>Haga clic para modificar el estilo de título del patrón</a:t>
            </a:r>
            <a:endParaRPr lang="en-US" dirty="0"/>
          </a:p>
        </p:txBody>
      </p:sp>
      <p:sp>
        <p:nvSpPr>
          <p:cNvPr id="3" name="Text Placeholder 2"/>
          <p:cNvSpPr>
            <a:spLocks noGrp="1"/>
          </p:cNvSpPr>
          <p:nvPr>
            <p:ph type="body" idx="1"/>
          </p:nvPr>
        </p:nvSpPr>
        <p:spPr>
          <a:xfrm>
            <a:off x="1097280" y="4453128"/>
            <a:ext cx="100584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_tradnl"/>
              <a:t>Haga clic para modificar los estilos de texto del patrón</a:t>
            </a:r>
          </a:p>
        </p:txBody>
      </p:sp>
      <p:sp>
        <p:nvSpPr>
          <p:cNvPr id="4" name="Date Placeholder 3"/>
          <p:cNvSpPr>
            <a:spLocks noGrp="1"/>
          </p:cNvSpPr>
          <p:nvPr>
            <p:ph type="dt" sz="half" idx="10"/>
          </p:nvPr>
        </p:nvSpPr>
        <p:spPr/>
        <p:txBody>
          <a:bodyPr/>
          <a:lstStyle/>
          <a:p>
            <a:fld id="{20EBB0C4-6273-4C6E-B9BD-2EDC30F1CD52}" type="datetimeFigureOut">
              <a:rPr lang="en-US" dirty="0"/>
              <a:t>7/6/19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‹Nº›</a:t>
            </a:fld>
            <a:endParaRPr lang="en-US" dirty="0"/>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es-ES_tradnl"/>
              <a:t>Haga clic para modificar el estilo de título del patrón</a:t>
            </a:r>
            <a:endParaRPr lang="en-US" dirty="0"/>
          </a:p>
        </p:txBody>
      </p:sp>
      <p:sp>
        <p:nvSpPr>
          <p:cNvPr id="3" name="Content Placeholder 2"/>
          <p:cNvSpPr>
            <a:spLocks noGrp="1"/>
          </p:cNvSpPr>
          <p:nvPr>
            <p:ph sz="half" idx="1"/>
          </p:nvPr>
        </p:nvSpPr>
        <p:spPr>
          <a:xfrm>
            <a:off x="1097279" y="1845734"/>
            <a:ext cx="4937760" cy="4023360"/>
          </a:xfrm>
        </p:spPr>
        <p:txBody>
          <a:bodyPr/>
          <a:lstStyle/>
          <a:p>
            <a:pPr lvl="0"/>
            <a:r>
              <a:rPr lang="es-ES_tradnl"/>
              <a:t>Haga clic para modificar los estilos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n-US" dirty="0"/>
          </a:p>
        </p:txBody>
      </p:sp>
      <p:sp>
        <p:nvSpPr>
          <p:cNvPr id="4" name="Content Placeholder 3"/>
          <p:cNvSpPr>
            <a:spLocks noGrp="1"/>
          </p:cNvSpPr>
          <p:nvPr>
            <p:ph sz="half" idx="2"/>
          </p:nvPr>
        </p:nvSpPr>
        <p:spPr>
          <a:xfrm>
            <a:off x="6217920" y="1845735"/>
            <a:ext cx="4937760" cy="4023360"/>
          </a:xfrm>
        </p:spPr>
        <p:txBody>
          <a:bodyPr/>
          <a:lstStyle/>
          <a:p>
            <a:pPr lvl="0"/>
            <a:r>
              <a:rPr lang="es-ES_tradnl"/>
              <a:t>Haga clic para modificar los estilos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n-US" dirty="0"/>
          </a:p>
        </p:txBody>
      </p:sp>
      <p:sp>
        <p:nvSpPr>
          <p:cNvPr id="5" name="Date Placeholder 4"/>
          <p:cNvSpPr>
            <a:spLocks noGrp="1"/>
          </p:cNvSpPr>
          <p:nvPr>
            <p:ph type="dt" sz="half" idx="10"/>
          </p:nvPr>
        </p:nvSpPr>
        <p:spPr/>
        <p:txBody>
          <a:bodyPr/>
          <a:lstStyle/>
          <a:p>
            <a:fld id="{19AB4D41-86C1-4908-B66A-0B50CEB3BF29}" type="datetimeFigureOut">
              <a:rPr lang="en-US" dirty="0"/>
              <a:t>7/6/19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dirty="0"/>
              <a:t>‹Nº›</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es-ES_tradnl"/>
              <a:t>Haga clic para modificar el estilo de título del patrón</a:t>
            </a:r>
            <a:endParaRPr lang="en-US" dirty="0"/>
          </a:p>
        </p:txBody>
      </p:sp>
      <p:sp>
        <p:nvSpPr>
          <p:cNvPr id="3" name="Text Placeholder 2"/>
          <p:cNvSpPr>
            <a:spLocks noGrp="1"/>
          </p:cNvSpPr>
          <p:nvPr>
            <p:ph type="body" idx="1"/>
          </p:nvPr>
        </p:nvSpPr>
        <p:spPr>
          <a:xfrm>
            <a:off x="109728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_tradnl"/>
              <a:t>Haga clic para modificar los estilos de texto del patrón</a:t>
            </a:r>
          </a:p>
        </p:txBody>
      </p:sp>
      <p:sp>
        <p:nvSpPr>
          <p:cNvPr id="4" name="Content Placeholder 3"/>
          <p:cNvSpPr>
            <a:spLocks noGrp="1"/>
          </p:cNvSpPr>
          <p:nvPr>
            <p:ph sz="half" idx="2"/>
          </p:nvPr>
        </p:nvSpPr>
        <p:spPr>
          <a:xfrm>
            <a:off x="1097280" y="2582334"/>
            <a:ext cx="4937760" cy="3378200"/>
          </a:xfrm>
        </p:spPr>
        <p:txBody>
          <a:bodyPr/>
          <a:lstStyle/>
          <a:p>
            <a:pPr lvl="0"/>
            <a:r>
              <a:rPr lang="es-ES_tradnl"/>
              <a:t>Haga clic para modificar los estilos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n-US" dirty="0"/>
          </a:p>
        </p:txBody>
      </p:sp>
      <p:sp>
        <p:nvSpPr>
          <p:cNvPr id="5" name="Text Placeholder 4"/>
          <p:cNvSpPr>
            <a:spLocks noGrp="1"/>
          </p:cNvSpPr>
          <p:nvPr>
            <p:ph type="body" sz="quarter" idx="3"/>
          </p:nvPr>
        </p:nvSpPr>
        <p:spPr>
          <a:xfrm>
            <a:off x="621792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_tradnl"/>
              <a:t>Haga clic para modificar los estilos de texto del patrón</a:t>
            </a:r>
          </a:p>
        </p:txBody>
      </p:sp>
      <p:sp>
        <p:nvSpPr>
          <p:cNvPr id="6" name="Content Placeholder 5"/>
          <p:cNvSpPr>
            <a:spLocks noGrp="1"/>
          </p:cNvSpPr>
          <p:nvPr>
            <p:ph sz="quarter" idx="4"/>
          </p:nvPr>
        </p:nvSpPr>
        <p:spPr>
          <a:xfrm>
            <a:off x="6217920" y="2582334"/>
            <a:ext cx="4937760" cy="3378200"/>
          </a:xfrm>
        </p:spPr>
        <p:txBody>
          <a:bodyPr/>
          <a:lstStyle/>
          <a:p>
            <a:pPr lvl="0"/>
            <a:r>
              <a:rPr lang="es-ES_tradnl"/>
              <a:t>Haga clic para modificar los estilos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n-US" dirty="0"/>
          </a:p>
        </p:txBody>
      </p:sp>
      <p:sp>
        <p:nvSpPr>
          <p:cNvPr id="7" name="Date Placeholder 6"/>
          <p:cNvSpPr>
            <a:spLocks noGrp="1"/>
          </p:cNvSpPr>
          <p:nvPr>
            <p:ph type="dt" sz="half" idx="10"/>
          </p:nvPr>
        </p:nvSpPr>
        <p:spPr/>
        <p:txBody>
          <a:bodyPr/>
          <a:lstStyle/>
          <a:p>
            <a:fld id="{E6426E2C-56C1-4E0D-A793-0088A7FDD37E}" type="datetimeFigureOut">
              <a:rPr lang="en-US" dirty="0"/>
              <a:t>7/6/19</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dirty="0"/>
              <a:t>‹Nº›</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_tradnl"/>
              <a:t>Haga clic para modificar el estilo de título del patrón</a:t>
            </a:r>
            <a:endParaRPr lang="en-US" dirty="0"/>
          </a:p>
        </p:txBody>
      </p:sp>
      <p:sp>
        <p:nvSpPr>
          <p:cNvPr id="3" name="Date Placeholder 2"/>
          <p:cNvSpPr>
            <a:spLocks noGrp="1"/>
          </p:cNvSpPr>
          <p:nvPr>
            <p:ph type="dt" sz="half" idx="10"/>
          </p:nvPr>
        </p:nvSpPr>
        <p:spPr/>
        <p:txBody>
          <a:bodyPr/>
          <a:lstStyle/>
          <a:p>
            <a:fld id="{C8C39B41-D8B5-4052-B551-9B5525EAA8B6}" type="datetimeFigureOut">
              <a:rPr lang="en-US" dirty="0"/>
              <a:t>7/6/19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FAB73BC-B049-4115-A692-8D63A059BFB8}" type="slidenum">
              <a:rPr lang="en-US" dirty="0"/>
              <a:t>‹Nº›</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En blanco">
    <p:spTree>
      <p:nvGrpSpPr>
        <p:cNvPr id="1" name=""/>
        <p:cNvGrpSpPr/>
        <p:nvPr/>
      </p:nvGrpSpPr>
      <p:grpSpPr>
        <a:xfrm>
          <a:off x="0" y="0"/>
          <a:ext cx="0" cy="0"/>
          <a:chOff x="0" y="0"/>
          <a:chExt cx="0" cy="0"/>
        </a:xfrm>
      </p:grpSpPr>
      <p:sp>
        <p:nvSpPr>
          <p:cNvPr id="5" name="Rectangle 4"/>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4D94136C-8742-45B2-AF27-D93DF72833A9}" type="datetimeFigureOut">
              <a:rPr lang="en-US" dirty="0"/>
              <a:t>7/6/19</a:t>
            </a:fld>
            <a:endParaRPr lang="en-US" dirty="0"/>
          </a:p>
        </p:txBody>
      </p:sp>
      <p:sp>
        <p:nvSpPr>
          <p:cNvPr id="8" name="Footer Placeholder 7"/>
          <p:cNvSpPr>
            <a:spLocks noGrp="1"/>
          </p:cNvSpPr>
          <p:nvPr>
            <p:ph type="ftr" sz="quarter" idx="11"/>
          </p:nvPr>
        </p:nvSpPr>
        <p:spPr/>
        <p:txBody>
          <a:bodyPr/>
          <a:lstStyle>
            <a:lvl1pPr>
              <a:defRPr>
                <a:solidFill>
                  <a:srgbClr val="FFFFFF"/>
                </a:solidFill>
              </a:defRPr>
            </a:lvl1p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dirty="0"/>
              <a:pPr/>
              <a:t>‹Nº›</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8" name="Rectangle 7"/>
          <p:cNvSpPr/>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594359"/>
            <a:ext cx="3200400" cy="2286000"/>
          </a:xfrm>
        </p:spPr>
        <p:txBody>
          <a:bodyPr anchor="b">
            <a:normAutofit/>
          </a:bodyPr>
          <a:lstStyle>
            <a:lvl1pPr>
              <a:defRPr sz="3600" b="0">
                <a:solidFill>
                  <a:srgbClr val="FFFFFF"/>
                </a:solidFill>
              </a:defRPr>
            </a:lvl1pPr>
          </a:lstStyle>
          <a:p>
            <a:r>
              <a:rPr lang="es-ES_tradnl"/>
              <a:t>Haga clic para modificar el estilo de título del patrón</a:t>
            </a:r>
            <a:endParaRPr lang="en-US" dirty="0"/>
          </a:p>
        </p:txBody>
      </p:sp>
      <p:sp>
        <p:nvSpPr>
          <p:cNvPr id="3" name="Content Placeholder 2"/>
          <p:cNvSpPr>
            <a:spLocks noGrp="1"/>
          </p:cNvSpPr>
          <p:nvPr>
            <p:ph idx="1"/>
          </p:nvPr>
        </p:nvSpPr>
        <p:spPr>
          <a:xfrm>
            <a:off x="4800600" y="731520"/>
            <a:ext cx="6492240" cy="5257800"/>
          </a:xfrm>
        </p:spPr>
        <p:txBody>
          <a:bodyPr/>
          <a:lstStyle/>
          <a:p>
            <a:pPr lvl="0"/>
            <a:r>
              <a:rPr lang="es-ES_tradnl"/>
              <a:t>Haga clic para modificar los estilos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n-US" dirty="0"/>
          </a:p>
        </p:txBody>
      </p:sp>
      <p:sp>
        <p:nvSpPr>
          <p:cNvPr id="4" name="Text Placeholder 3"/>
          <p:cNvSpPr>
            <a:spLocks noGrp="1"/>
          </p:cNvSpPr>
          <p:nvPr>
            <p:ph type="body" sz="half" idx="2"/>
          </p:nvPr>
        </p:nvSpPr>
        <p:spPr>
          <a:xfrm>
            <a:off x="457200" y="2926080"/>
            <a:ext cx="32004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_tradnl"/>
              <a:t>Haga clic para modificar los estilos de texto del patrón</a:t>
            </a:r>
          </a:p>
        </p:txBody>
      </p:sp>
      <p:sp>
        <p:nvSpPr>
          <p:cNvPr id="5" name="Date Placeholder 4"/>
          <p:cNvSpPr>
            <a:spLocks noGrp="1"/>
          </p:cNvSpPr>
          <p:nvPr>
            <p:ph type="dt" sz="half" idx="10"/>
          </p:nvPr>
        </p:nvSpPr>
        <p:spPr>
          <a:xfrm>
            <a:off x="465512" y="6459785"/>
            <a:ext cx="2618510" cy="365125"/>
          </a:xfrm>
        </p:spPr>
        <p:txBody>
          <a:bodyPr/>
          <a:lstStyle>
            <a:lvl1pPr algn="l">
              <a:defRPr/>
            </a:lvl1pPr>
          </a:lstStyle>
          <a:p>
            <a:fld id="{32ABBEA6-7C60-4B02-AE87-00D78D8422AF}" type="datetimeFigureOut">
              <a:rPr lang="en-US" dirty="0"/>
              <a:t>7/6/19</a:t>
            </a:fld>
            <a:endParaRPr lang="en-US" dirty="0"/>
          </a:p>
        </p:txBody>
      </p:sp>
      <p:sp>
        <p:nvSpPr>
          <p:cNvPr id="6" name="Footer Placeholder 5"/>
          <p:cNvSpPr>
            <a:spLocks noGrp="1"/>
          </p:cNvSpPr>
          <p:nvPr>
            <p:ph type="ftr" sz="quarter" idx="11"/>
          </p:nvPr>
        </p:nvSpPr>
        <p:spPr>
          <a:xfrm>
            <a:off x="4800600" y="6459785"/>
            <a:ext cx="4648200" cy="365125"/>
          </a:xfrm>
        </p:spPr>
        <p:txBody>
          <a:bodyPr/>
          <a:lstStyle>
            <a:lvl1pPr algn="l">
              <a:defRPr>
                <a:solidFill>
                  <a:schemeClr val="tx2"/>
                </a:solidFill>
              </a:defRPr>
            </a:lvl1pPr>
          </a:lstStyle>
          <a:p>
            <a:endParaRPr lang="en-US" dirty="0"/>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4FAB73BC-B049-4115-A692-8D63A059BFB8}" type="slidenum">
              <a:rPr lang="en-US" dirty="0"/>
              <a:pPr/>
              <a:t>‹Nº›</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8" name="Rectangle 7"/>
          <p:cNvSpPr/>
          <p:nvPr/>
        </p:nvSpPr>
        <p:spPr>
          <a:xfrm>
            <a:off x="0" y="4953000"/>
            <a:ext cx="12188825"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491507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5074920"/>
            <a:ext cx="10113264" cy="822960"/>
          </a:xfrm>
        </p:spPr>
        <p:txBody>
          <a:bodyPr lIns="91440" tIns="0" rIns="91440" bIns="0" anchor="b">
            <a:noAutofit/>
          </a:bodyPr>
          <a:lstStyle>
            <a:lvl1pPr>
              <a:defRPr sz="3600" b="0">
                <a:solidFill>
                  <a:srgbClr val="FFFFFF"/>
                </a:solidFill>
              </a:defRPr>
            </a:lvl1pPr>
          </a:lstStyle>
          <a:p>
            <a:r>
              <a:rPr lang="es-ES_tradnl"/>
              <a:t>Haga clic para modificar el estilo de título del patrón</a:t>
            </a:r>
            <a:endParaRPr lang="en-US" dirty="0"/>
          </a:p>
        </p:txBody>
      </p:sp>
      <p:sp>
        <p:nvSpPr>
          <p:cNvPr id="3" name="Picture Placeholder 2"/>
          <p:cNvSpPr>
            <a:spLocks noGrp="1" noChangeAspect="1"/>
          </p:cNvSpPr>
          <p:nvPr>
            <p:ph type="pic" idx="1"/>
          </p:nvPr>
        </p:nvSpPr>
        <p:spPr>
          <a:xfrm>
            <a:off x="15" y="0"/>
            <a:ext cx="12191985" cy="4915076"/>
          </a:xfrm>
          <a:solidFill>
            <a:schemeClr val="accent3"/>
          </a:solidFill>
        </p:spPr>
        <p:txBody>
          <a:bodyPr lIns="457200" tIns="457200" anchor="t"/>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_tradnl"/>
              <a:t>Arrastre la imagen al marcador de posición o haga clic en el icono para agregarla</a:t>
            </a:r>
            <a:endParaRPr lang="en-US" dirty="0"/>
          </a:p>
        </p:txBody>
      </p:sp>
      <p:sp>
        <p:nvSpPr>
          <p:cNvPr id="4" name="Text Placeholder 3"/>
          <p:cNvSpPr>
            <a:spLocks noGrp="1"/>
          </p:cNvSpPr>
          <p:nvPr>
            <p:ph type="body" sz="half" idx="2"/>
          </p:nvPr>
        </p:nvSpPr>
        <p:spPr>
          <a:xfrm>
            <a:off x="1097280" y="5907023"/>
            <a:ext cx="10113264"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_tradnl"/>
              <a:t>Haga clic para modificar los estilos de texto del patrón</a:t>
            </a:r>
          </a:p>
        </p:txBody>
      </p:sp>
      <p:sp>
        <p:nvSpPr>
          <p:cNvPr id="5" name="Date Placeholder 4"/>
          <p:cNvSpPr>
            <a:spLocks noGrp="1"/>
          </p:cNvSpPr>
          <p:nvPr>
            <p:ph type="dt" sz="half" idx="10"/>
          </p:nvPr>
        </p:nvSpPr>
        <p:spPr/>
        <p:txBody>
          <a:bodyPr/>
          <a:lstStyle/>
          <a:p>
            <a:fld id="{C9CAD897-D46E-4AD2-BD9B-49DD3E640873}" type="datetimeFigureOut">
              <a:rPr lang="en-US" dirty="0"/>
              <a:t>7/6/19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dirty="0"/>
              <a:t>‹Nº›</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_tradnl"/>
              <a:t>Haga clic para modificar el estilo de título del patrón</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es-ES_tradnl"/>
              <a:t>Haga clic para modificar los estilos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n-US" dirty="0"/>
          </a:p>
        </p:txBody>
      </p:sp>
      <p:sp>
        <p:nvSpPr>
          <p:cNvPr id="4" name="Date Placeholder 3"/>
          <p:cNvSpPr>
            <a:spLocks noGrp="1"/>
          </p:cNvSpPr>
          <p:nvPr>
            <p:ph type="dt" sz="half" idx="10"/>
          </p:nvPr>
        </p:nvSpPr>
        <p:spPr/>
        <p:txBody>
          <a:bodyPr/>
          <a:lstStyle/>
          <a:p>
            <a:fld id="{2E2D6473-DF6D-4702-B328-E0DD40540A4E}" type="datetimeFigureOut">
              <a:rPr lang="en-US" dirty="0"/>
              <a:t>7/6/19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‹Nº›</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Título vertical y texto">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0" y="414778"/>
            <a:ext cx="2628900" cy="5757421"/>
          </a:xfrm>
        </p:spPr>
        <p:txBody>
          <a:bodyPr vert="eaVert"/>
          <a:lstStyle/>
          <a:p>
            <a:r>
              <a:rPr lang="es-ES_tradnl"/>
              <a:t>Haga clic para modificar el estilo de título del patrón</a:t>
            </a:r>
            <a:endParaRPr lang="en-US" dirty="0"/>
          </a:p>
        </p:txBody>
      </p:sp>
      <p:sp>
        <p:nvSpPr>
          <p:cNvPr id="3" name="Vertical Text Placeholder 2"/>
          <p:cNvSpPr>
            <a:spLocks noGrp="1"/>
          </p:cNvSpPr>
          <p:nvPr>
            <p:ph type="body" orient="vert" idx="1"/>
          </p:nvPr>
        </p:nvSpPr>
        <p:spPr>
          <a:xfrm>
            <a:off x="838200" y="414778"/>
            <a:ext cx="7734300" cy="5757422"/>
          </a:xfrm>
        </p:spPr>
        <p:txBody>
          <a:bodyPr vert="eaVert" lIns="45720" tIns="0" rIns="45720" bIns="0"/>
          <a:lstStyle/>
          <a:p>
            <a:pPr lvl="0"/>
            <a:r>
              <a:rPr lang="es-ES_tradnl"/>
              <a:t>Haga clic para modificar los estilos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n-US" dirty="0"/>
          </a:p>
        </p:txBody>
      </p:sp>
      <p:sp>
        <p:nvSpPr>
          <p:cNvPr id="4" name="Date Placeholder 3"/>
          <p:cNvSpPr>
            <a:spLocks noGrp="1"/>
          </p:cNvSpPr>
          <p:nvPr>
            <p:ph type="dt" sz="half" idx="10"/>
          </p:nvPr>
        </p:nvSpPr>
        <p:spPr/>
        <p:txBody>
          <a:bodyPr/>
          <a:lstStyle/>
          <a:p>
            <a:fld id="{E26F7E3A-B166-407D-9866-32884E7D5B37}" type="datetimeFigureOut">
              <a:rPr lang="en-US" dirty="0"/>
              <a:t>7/6/19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‹Nº›</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0" y="6334316"/>
            <a:ext cx="12192001" cy="659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es-ES_tradnl"/>
              <a:t>Haga clic para modificar el estilo de título del patrón</a:t>
            </a:r>
            <a:endParaRPr lang="en-US" dirty="0"/>
          </a:p>
        </p:txBody>
      </p:sp>
      <p:sp>
        <p:nvSpPr>
          <p:cNvPr id="3" name="Text Placeholder 2"/>
          <p:cNvSpPr>
            <a:spLocks noGrp="1"/>
          </p:cNvSpPr>
          <p:nvPr>
            <p:ph type="body" idx="1"/>
          </p:nvPr>
        </p:nvSpPr>
        <p:spPr>
          <a:xfrm>
            <a:off x="1097280" y="1845734"/>
            <a:ext cx="10058400" cy="4023360"/>
          </a:xfrm>
          <a:prstGeom prst="rect">
            <a:avLst/>
          </a:prstGeom>
        </p:spPr>
        <p:txBody>
          <a:bodyPr vert="horz" lIns="0" tIns="45720" rIns="0" bIns="45720" rtlCol="0">
            <a:normAutofit/>
          </a:bodyPr>
          <a:lstStyle/>
          <a:p>
            <a:pPr lvl="0"/>
            <a:r>
              <a:rPr lang="es-ES_tradnl"/>
              <a:t>Haga clic para modificar los estilos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n-US" dirty="0"/>
          </a:p>
        </p:txBody>
      </p:sp>
      <p:sp>
        <p:nvSpPr>
          <p:cNvPr id="4" name="Date Placeholder 3"/>
          <p:cNvSpPr>
            <a:spLocks noGrp="1"/>
          </p:cNvSpPr>
          <p:nvPr>
            <p:ph type="dt" sz="half" idx="2"/>
          </p:nvPr>
        </p:nvSpPr>
        <p:spPr>
          <a:xfrm>
            <a:off x="1097280" y="6459785"/>
            <a:ext cx="2472271" cy="365125"/>
          </a:xfrm>
          <a:prstGeom prst="rect">
            <a:avLst/>
          </a:prstGeom>
        </p:spPr>
        <p:txBody>
          <a:bodyPr vert="horz" lIns="91440" tIns="45720" rIns="91440" bIns="45720" rtlCol="0" anchor="ctr"/>
          <a:lstStyle>
            <a:lvl1pPr algn="l">
              <a:defRPr sz="900">
                <a:solidFill>
                  <a:srgbClr val="FFFFFF"/>
                </a:solidFill>
              </a:defRPr>
            </a:lvl1pPr>
          </a:lstStyle>
          <a:p>
            <a:fld id="{98624D31-43A5-475A-80CF-332C9F6DCF35}" type="datetimeFigureOut">
              <a:rPr lang="en-US" dirty="0"/>
              <a:t>7/6/19</a:t>
            </a:fld>
            <a:endParaRPr lang="en-US" dirty="0"/>
          </a:p>
        </p:txBody>
      </p:sp>
      <p:sp>
        <p:nvSpPr>
          <p:cNvPr id="5" name="Footer Placeholder 4"/>
          <p:cNvSpPr>
            <a:spLocks noGrp="1"/>
          </p:cNvSpPr>
          <p:nvPr>
            <p:ph type="ftr" sz="quarter" idx="3"/>
          </p:nvPr>
        </p:nvSpPr>
        <p:spPr>
          <a:xfrm>
            <a:off x="3686185" y="6459785"/>
            <a:ext cx="4822804"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lang="en-US" dirty="0"/>
          </a:p>
        </p:txBody>
      </p:sp>
      <p:sp>
        <p:nvSpPr>
          <p:cNvPr id="6" name="Slide Number Placeholder 5"/>
          <p:cNvSpPr>
            <a:spLocks noGrp="1"/>
          </p:cNvSpPr>
          <p:nvPr>
            <p:ph type="sldNum" sz="quarter" idx="4"/>
          </p:nvPr>
        </p:nvSpPr>
        <p:spPr>
          <a:xfrm>
            <a:off x="9900458" y="6459785"/>
            <a:ext cx="1312025" cy="365125"/>
          </a:xfrm>
          <a:prstGeom prst="rect">
            <a:avLst/>
          </a:prstGeom>
        </p:spPr>
        <p:txBody>
          <a:bodyPr vert="horz" lIns="91440" tIns="45720" rIns="91440" bIns="45720" rtlCol="0" anchor="ctr"/>
          <a:lstStyle>
            <a:lvl1pPr algn="r">
              <a:defRPr sz="1050">
                <a:solidFill>
                  <a:srgbClr val="FFFFFF"/>
                </a:solidFill>
              </a:defRPr>
            </a:lvl1pPr>
          </a:lstStyle>
          <a:p>
            <a:fld id="{4FAB73BC-B049-4115-A692-8D63A059BFB8}" type="slidenum">
              <a:rPr lang="en-US" dirty="0"/>
              <a:pPr/>
              <a:t>‹Nº›</a:t>
            </a:fld>
            <a:endParaRPr lang="en-US" dirty="0"/>
          </a:p>
        </p:txBody>
      </p:sp>
      <p:cxnSp>
        <p:nvCxnSpPr>
          <p:cNvPr id="10" name="Straight Connector 9"/>
          <p:cNvCxnSpPr/>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cSld>
  <p:clrMap bg1="lt1" tx1="dk1" bg2="lt2" tx2="dk2" accent1="accent1" accent2="accent2" accent3="accent3" accent4="accent4" accent5="accent5" accent6="accent6" hlink="hlink" folHlink="folHlink"/>
  <p:sldLayoutIdLst>
    <p:sldLayoutId id="2147483649" r:id="rId1"/>
    <p:sldLayoutId id="214748366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image" Target="../media/image9.jp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image" Target="../media/image11.jpg"/><Relationship Id="rId1" Type="http://schemas.openxmlformats.org/officeDocument/2006/relationships/slideLayout" Target="../slideLayouts/slideLayout2.xml"/><Relationship Id="rId4" Type="http://schemas.openxmlformats.org/officeDocument/2006/relationships/image" Target="../media/image13.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8.xml"/></Relationships>
</file>

<file path=ppt/slides/_rels/slide15.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17.jpg"/><Relationship Id="rId4" Type="http://schemas.openxmlformats.org/officeDocument/2006/relationships/image" Target="../media/image16.png"/></Relationships>
</file>

<file path=ppt/slides/_rels/slide17.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image" Target="../media/image18.jp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p:txBody>
          <a:bodyPr/>
          <a:lstStyle/>
          <a:p>
            <a:pPr algn="ctr"/>
            <a:r>
              <a:rPr lang="es-ES_tradnl" b="1" dirty="0"/>
              <a:t>¿Qué es el arte?</a:t>
            </a:r>
            <a:br>
              <a:rPr lang="es-ES_tradnl" dirty="0"/>
            </a:br>
            <a:r>
              <a:rPr lang="es-ES_tradnl" dirty="0"/>
              <a:t>Arthur Danto*</a:t>
            </a:r>
            <a:br>
              <a:rPr lang="es-ES_tradnl" dirty="0"/>
            </a:br>
            <a:endParaRPr lang="es-ES_tradnl" dirty="0"/>
          </a:p>
        </p:txBody>
      </p:sp>
      <p:sp>
        <p:nvSpPr>
          <p:cNvPr id="3" name="Subtítulo 2"/>
          <p:cNvSpPr>
            <a:spLocks noGrp="1"/>
          </p:cNvSpPr>
          <p:nvPr>
            <p:ph type="subTitle" idx="1"/>
          </p:nvPr>
        </p:nvSpPr>
        <p:spPr>
          <a:xfrm>
            <a:off x="1100051" y="4455620"/>
            <a:ext cx="10058400" cy="1643428"/>
          </a:xfrm>
        </p:spPr>
        <p:txBody>
          <a:bodyPr>
            <a:normAutofit fontScale="92500" lnSpcReduction="20000"/>
          </a:bodyPr>
          <a:lstStyle/>
          <a:p>
            <a:pPr algn="ctr"/>
            <a:r>
              <a:rPr lang="es-ES_tradnl" dirty="0"/>
              <a:t>*USA 1924-2013 Critico de arte</a:t>
            </a:r>
          </a:p>
          <a:p>
            <a:pPr algn="ctr"/>
            <a:r>
              <a:rPr lang="es-ES_tradnl" dirty="0"/>
              <a:t>2007 Laurea honoris causa in filosofía, </a:t>
            </a:r>
            <a:r>
              <a:rPr lang="es-ES_tradnl" dirty="0" err="1"/>
              <a:t>università</a:t>
            </a:r>
            <a:r>
              <a:rPr lang="es-ES_tradnl" dirty="0"/>
              <a:t> di Torino</a:t>
            </a:r>
          </a:p>
          <a:p>
            <a:pPr algn="ctr"/>
            <a:endParaRPr lang="es-ES_tradnl" b="1" dirty="0">
              <a:solidFill>
                <a:srgbClr val="FF0000"/>
              </a:solidFill>
            </a:endParaRPr>
          </a:p>
          <a:p>
            <a:pPr algn="ctr"/>
            <a:r>
              <a:rPr lang="es-ES_tradnl" b="1" dirty="0">
                <a:solidFill>
                  <a:srgbClr val="FF0000"/>
                </a:solidFill>
              </a:rPr>
              <a:t>Resumen por Silvia </a:t>
            </a:r>
            <a:r>
              <a:rPr lang="es-ES_tradnl" b="1" dirty="0" err="1">
                <a:solidFill>
                  <a:srgbClr val="FF0000"/>
                </a:solidFill>
              </a:rPr>
              <a:t>barbotto</a:t>
            </a:r>
            <a:r>
              <a:rPr lang="es-ES_tradnl" b="1" dirty="0">
                <a:solidFill>
                  <a:srgbClr val="FF0000"/>
                </a:solidFill>
              </a:rPr>
              <a:t> Forzano 2018</a:t>
            </a:r>
          </a:p>
        </p:txBody>
      </p:sp>
    </p:spTree>
    <p:extLst>
      <p:ext uri="{BB962C8B-B14F-4D97-AF65-F5344CB8AC3E}">
        <p14:creationId xmlns:p14="http://schemas.microsoft.com/office/powerpoint/2010/main" val="151564581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fontScale="90000"/>
          </a:bodyPr>
          <a:lstStyle/>
          <a:p>
            <a:pPr algn="ctr"/>
            <a:r>
              <a:rPr lang="es-ES_tradnl" sz="6600" dirty="0"/>
              <a:t>SUEÑOS DESPIERTOS</a:t>
            </a:r>
            <a:br>
              <a:rPr lang="es-ES_tradnl" sz="6600" dirty="0"/>
            </a:br>
            <a:endParaRPr lang="es-ES_tradnl" sz="6600" dirty="0"/>
          </a:p>
        </p:txBody>
      </p:sp>
      <p:sp>
        <p:nvSpPr>
          <p:cNvPr id="3" name="Marcador de contenido 2"/>
          <p:cNvSpPr>
            <a:spLocks noGrp="1"/>
          </p:cNvSpPr>
          <p:nvPr>
            <p:ph idx="1"/>
          </p:nvPr>
        </p:nvSpPr>
        <p:spPr>
          <a:xfrm>
            <a:off x="1097280" y="1358054"/>
            <a:ext cx="10408920" cy="5027506"/>
          </a:xfrm>
        </p:spPr>
        <p:txBody>
          <a:bodyPr>
            <a:normAutofit/>
          </a:bodyPr>
          <a:lstStyle/>
          <a:p>
            <a:r>
              <a:rPr lang="es-ES_tradnl" dirty="0"/>
              <a:t>Hasta el siglo XX el ARTE se dedicaba a copia.</a:t>
            </a:r>
          </a:p>
          <a:p>
            <a:r>
              <a:rPr lang="es-ES_tradnl" dirty="0"/>
              <a:t>El crítico renacentista LEÓN BATTISTA ALBERTI (1404, pleno Renacimiento) dice “No debería haber ninguna diferencia visual entre mirar un cuadro y mirar por la ventana que muestra lo mismo que esa pintura”</a:t>
            </a:r>
          </a:p>
          <a:p>
            <a:r>
              <a:rPr lang="es-ES_tradnl" dirty="0"/>
              <a:t>La revolución del ARTE acontece al principio del siglo XX en Francia, pero tiene sus raíces en Italia con </a:t>
            </a:r>
            <a:r>
              <a:rPr lang="es-ES_tradnl" dirty="0" err="1"/>
              <a:t>Giotto</a:t>
            </a:r>
            <a:r>
              <a:rPr lang="es-ES_tradnl" dirty="0"/>
              <a:t> y </a:t>
            </a:r>
            <a:r>
              <a:rPr lang="es-ES_tradnl" dirty="0" err="1"/>
              <a:t>Cimabue</a:t>
            </a:r>
            <a:r>
              <a:rPr lang="es-ES_tradnl" dirty="0"/>
              <a:t> (años 1200-1300) y tiene su auge en la época </a:t>
            </a:r>
            <a:r>
              <a:rPr lang="es-ES_tradnl" dirty="0" err="1"/>
              <a:t>Vittoriana</a:t>
            </a:r>
            <a:r>
              <a:rPr lang="es-ES_tradnl" dirty="0"/>
              <a:t> (Inglaterra 1837-1901).</a:t>
            </a:r>
          </a:p>
          <a:p>
            <a:r>
              <a:rPr lang="es-ES_tradnl" dirty="0"/>
              <a:t>Mientras empezaban los descubrimientos: </a:t>
            </a:r>
          </a:p>
          <a:p>
            <a:r>
              <a:rPr lang="es-ES_tradnl" dirty="0"/>
              <a:t>- la perspectiva: la tridimensionalidad verdadera empieza con </a:t>
            </a:r>
            <a:r>
              <a:rPr lang="es-ES_tradnl" dirty="0" err="1"/>
              <a:t>Giotto</a:t>
            </a:r>
            <a:r>
              <a:rPr lang="es-ES_tradnl" dirty="0"/>
              <a:t> </a:t>
            </a:r>
          </a:p>
          <a:p>
            <a:r>
              <a:rPr lang="es-ES_tradnl" dirty="0"/>
              <a:t>- el claroscuro: empezada por los pintores flamencos e italianos del ’500</a:t>
            </a:r>
          </a:p>
          <a:p>
            <a:r>
              <a:rPr lang="es-ES_tradnl" dirty="0"/>
              <a:t>- la fisionomía: ya usada en Mesopotamia como proceso adivinatorio. </a:t>
            </a:r>
            <a:r>
              <a:rPr lang="es-ES_tradnl" sz="1600" dirty="0"/>
              <a:t>El era entendido como objeto adivinatorio: un sistema de signos, portador de mensajes sobre el propio individuo, cuyo significado </a:t>
            </a:r>
            <a:r>
              <a:rPr lang="es-ES_tradnl" sz="1600" dirty="0" err="1"/>
              <a:t>debía</a:t>
            </a:r>
            <a:r>
              <a:rPr lang="es-ES_tradnl" sz="1600" dirty="0"/>
              <a:t> decodificarse mediante la </a:t>
            </a:r>
            <a:r>
              <a:rPr lang="es-ES_tradnl" sz="1600" dirty="0" err="1"/>
              <a:t>observación</a:t>
            </a:r>
            <a:r>
              <a:rPr lang="es-ES_tradnl" sz="1600" dirty="0"/>
              <a:t> y la </a:t>
            </a:r>
            <a:r>
              <a:rPr lang="es-ES_tradnl" sz="1600" dirty="0" err="1"/>
              <a:t>interpretación</a:t>
            </a:r>
            <a:r>
              <a:rPr lang="es-ES_tradnl" sz="1600" dirty="0"/>
              <a:t>. </a:t>
            </a:r>
          </a:p>
          <a:p>
            <a:endParaRPr lang="es-ES_tradnl" dirty="0"/>
          </a:p>
        </p:txBody>
      </p:sp>
    </p:spTree>
    <p:extLst>
      <p:ext uri="{BB962C8B-B14F-4D97-AF65-F5344CB8AC3E}">
        <p14:creationId xmlns:p14="http://schemas.microsoft.com/office/powerpoint/2010/main" val="106877396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1097280" y="443654"/>
            <a:ext cx="10058400" cy="5835226"/>
          </a:xfrm>
        </p:spPr>
        <p:txBody>
          <a:bodyPr>
            <a:normAutofit lnSpcReduction="10000"/>
          </a:bodyPr>
          <a:lstStyle/>
          <a:p>
            <a:r>
              <a:rPr lang="es-ES_tradnl" dirty="0"/>
              <a:t>La representación de la realidad en el arte tenía límites, por ejemplo en cuanto a la representación del movimiento. En 1830, cuando se inventó la fotografía, se evidenció aún más la relación con la naturaleza. </a:t>
            </a:r>
          </a:p>
          <a:p>
            <a:r>
              <a:rPr lang="es-ES_tradnl" dirty="0"/>
              <a:t>La fotografía es, dice Henri Fox Talbot, “el lápiz de la naturaleza”: </a:t>
            </a:r>
          </a:p>
          <a:p>
            <a:r>
              <a:rPr lang="es-ES_tradnl" dirty="0"/>
              <a:t>a él le gustaba fotografiar lo que veía. Ej. Caballo al trote</a:t>
            </a:r>
          </a:p>
          <a:p>
            <a:r>
              <a:rPr lang="es-ES_tradnl" dirty="0"/>
              <a:t>La cámara podía captar cosas que parecían </a:t>
            </a:r>
          </a:p>
          <a:p>
            <a:r>
              <a:rPr lang="es-ES_tradnl" dirty="0"/>
              <a:t>invisibles a simple vista y resultó ser aún más fiel a </a:t>
            </a:r>
          </a:p>
          <a:p>
            <a:r>
              <a:rPr lang="es-ES_tradnl" dirty="0"/>
              <a:t>la naturaleza que nuestro propio sistema visual. </a:t>
            </a:r>
          </a:p>
          <a:p>
            <a:r>
              <a:rPr lang="es-ES_tradnl" dirty="0"/>
              <a:t>Con los hermanos </a:t>
            </a:r>
            <a:r>
              <a:rPr lang="es-ES_tradnl" dirty="0" err="1"/>
              <a:t>Lumière</a:t>
            </a:r>
            <a:r>
              <a:rPr lang="es-ES_tradnl" dirty="0"/>
              <a:t> en 1895, </a:t>
            </a:r>
          </a:p>
          <a:p>
            <a:r>
              <a:rPr lang="es-ES_tradnl" dirty="0"/>
              <a:t>nace la reproducción de las imágenes en movimiento. Junto al sonido nace el cinema, que entra a ser parte de las llamadas Artes literarias. </a:t>
            </a:r>
          </a:p>
          <a:p>
            <a:r>
              <a:rPr lang="es-ES_tradnl" u="sng" dirty="0"/>
              <a:t>La pintura se quedó estancada</a:t>
            </a:r>
            <a:r>
              <a:rPr lang="es-ES_tradnl" dirty="0"/>
              <a:t>, nunca podría llegar a la verosimilitud del fotografía.</a:t>
            </a:r>
          </a:p>
          <a:p>
            <a:r>
              <a:rPr lang="es-ES_tradnl" dirty="0"/>
              <a:t>ERA EL FIN DEL ARTE TAL COMO SE ENTENDÍA ANTES DE 1895.</a:t>
            </a:r>
          </a:p>
          <a:p>
            <a:r>
              <a:rPr lang="es-ES_tradnl" dirty="0"/>
              <a:t>Después de una década de sufrimiento el dictado de Alberti ya no tiene influencia y empieza la nueva fase en 1907, con </a:t>
            </a:r>
            <a:r>
              <a:rPr lang="es-ES_tradnl" i="1" dirty="0"/>
              <a:t>Las señoritas de </a:t>
            </a:r>
            <a:r>
              <a:rPr lang="es-ES_tradnl" i="1" dirty="0" err="1"/>
              <a:t>Aviñon</a:t>
            </a:r>
            <a:r>
              <a:rPr lang="es-ES_tradnl" dirty="0"/>
              <a:t>.</a:t>
            </a:r>
          </a:p>
          <a:p>
            <a:endParaRPr lang="es-ES_tradnl" dirty="0"/>
          </a:p>
        </p:txBody>
      </p:sp>
      <p:pic>
        <p:nvPicPr>
          <p:cNvPr id="4" name="Imagen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218680" y="1753616"/>
            <a:ext cx="3937000" cy="2070100"/>
          </a:xfrm>
          <a:prstGeom prst="rect">
            <a:avLst/>
          </a:prstGeom>
        </p:spPr>
      </p:pic>
    </p:spTree>
    <p:extLst>
      <p:ext uri="{BB962C8B-B14F-4D97-AF65-F5344CB8AC3E}">
        <p14:creationId xmlns:p14="http://schemas.microsoft.com/office/powerpoint/2010/main" val="55600501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274320" y="318051"/>
            <a:ext cx="11597639" cy="1311966"/>
          </a:xfrm>
        </p:spPr>
        <p:txBody>
          <a:bodyPr>
            <a:noAutofit/>
          </a:bodyPr>
          <a:lstStyle/>
          <a:p>
            <a:r>
              <a:rPr lang="es-ES_tradnl" sz="2000" dirty="0"/>
              <a:t>La historia empezada por </a:t>
            </a:r>
            <a:r>
              <a:rPr lang="es-ES_tradnl" sz="2000" dirty="0" err="1"/>
              <a:t>Giotto</a:t>
            </a:r>
            <a:r>
              <a:rPr lang="es-ES_tradnl" sz="2000" dirty="0"/>
              <a:t> era pasado.</a:t>
            </a:r>
            <a:br>
              <a:rPr lang="es-ES_tradnl" sz="2000" dirty="0"/>
            </a:br>
            <a:r>
              <a:rPr lang="es-ES_tradnl" sz="2000" dirty="0"/>
              <a:t>En ese pasado occidental se habían excluido Países y Corrientes, como por ejemplo la pintura China y Japonesa habían parcialmente sido consideradas, aunque no reflejaran los criterios de la época; pintura de Polinesia y de África, </a:t>
            </a:r>
            <a:r>
              <a:rPr lang="es-ES_tradnl" sz="2000" dirty="0" err="1"/>
              <a:t>MesoAmerica</a:t>
            </a:r>
            <a:r>
              <a:rPr lang="es-ES_tradnl" sz="2000" dirty="0"/>
              <a:t>, estaban fuera de los límites prestablecidos, porque consideradas primitivas. Arte era lo que podía copiar la naturaleza, la realidad visual. En el siglo XIX estas entran en los Museos de Historia natural o antropología. </a:t>
            </a:r>
          </a:p>
        </p:txBody>
      </p:sp>
      <p:pic>
        <p:nvPicPr>
          <p:cNvPr id="4" name="Marcador de contenido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7068310" y="1899272"/>
            <a:ext cx="4117215" cy="4117215"/>
          </a:xfrm>
        </p:spPr>
      </p:pic>
      <p:sp>
        <p:nvSpPr>
          <p:cNvPr id="6" name="CuadroTexto 5"/>
          <p:cNvSpPr txBox="1"/>
          <p:nvPr/>
        </p:nvSpPr>
        <p:spPr>
          <a:xfrm>
            <a:off x="503582" y="1899272"/>
            <a:ext cx="6188765" cy="4370427"/>
          </a:xfrm>
          <a:prstGeom prst="rect">
            <a:avLst/>
          </a:prstGeom>
          <a:noFill/>
        </p:spPr>
        <p:txBody>
          <a:bodyPr wrap="square" rtlCol="0">
            <a:spAutoFit/>
          </a:bodyPr>
          <a:lstStyle/>
          <a:p>
            <a:r>
              <a:rPr lang="es-ES_tradnl" dirty="0"/>
              <a:t>Todo esto fue una prueba de que</a:t>
            </a:r>
          </a:p>
          <a:p>
            <a:r>
              <a:rPr lang="es-ES_tradnl" sz="2400" b="1" dirty="0"/>
              <a:t>La búsqueda de la verdad visual no forma parte de la definición del arte.</a:t>
            </a:r>
            <a:endParaRPr lang="es-ES_tradnl" sz="2000" dirty="0"/>
          </a:p>
          <a:p>
            <a:r>
              <a:rPr lang="es-ES_tradnl" sz="2000" dirty="0"/>
              <a:t>No todo entraba a ser parte de la categoría ARTE concebida por el occidente, pero no por eso</a:t>
            </a:r>
            <a:r>
              <a:rPr lang="mr-IN" sz="2000" dirty="0"/>
              <a:t>…</a:t>
            </a:r>
            <a:r>
              <a:rPr lang="es-ES" sz="2000" dirty="0"/>
              <a:t>no seguía siendo ARTE: la técnica que se inició en Italia, luego Alemania, Francia, </a:t>
            </a:r>
            <a:r>
              <a:rPr lang="es-ES" sz="2000" dirty="0" err="1"/>
              <a:t>Paises</a:t>
            </a:r>
            <a:r>
              <a:rPr lang="es-ES" sz="2000" dirty="0"/>
              <a:t> Bajos </a:t>
            </a:r>
            <a:r>
              <a:rPr lang="es-ES" sz="2000" dirty="0" err="1"/>
              <a:t>etc</a:t>
            </a:r>
            <a:r>
              <a:rPr lang="es-ES" sz="2000" dirty="0"/>
              <a:t> constituyó el grande logro del Arte, como sello distintivo, pero no único. </a:t>
            </a:r>
          </a:p>
          <a:p>
            <a:r>
              <a:rPr lang="es-ES" sz="2000" dirty="0"/>
              <a:t>¿Entonces qué es Arte (A)?</a:t>
            </a:r>
          </a:p>
          <a:p>
            <a:pPr marL="342900" indent="-342900">
              <a:buFontTx/>
              <a:buChar char="-"/>
            </a:pPr>
            <a:r>
              <a:rPr lang="es-ES" sz="2000" dirty="0"/>
              <a:t>Ontología: el ser</a:t>
            </a:r>
          </a:p>
          <a:p>
            <a:pPr marL="342900" indent="-342900">
              <a:buFontTx/>
              <a:buChar char="-"/>
            </a:pPr>
            <a:r>
              <a:rPr lang="es-ES" sz="2000" dirty="0"/>
              <a:t>Epistemología: el saber, el conocer</a:t>
            </a:r>
          </a:p>
          <a:p>
            <a:pPr marL="342900" indent="-342900">
              <a:buFontTx/>
              <a:buChar char="-"/>
            </a:pPr>
            <a:endParaRPr lang="es-ES" sz="2000" dirty="0"/>
          </a:p>
          <a:p>
            <a:r>
              <a:rPr lang="es-ES" sz="2400" b="1" dirty="0"/>
              <a:t>Aquí estamos en la ESFERA del </a:t>
            </a:r>
            <a:r>
              <a:rPr lang="es-ES" sz="3200" b="1" dirty="0"/>
              <a:t>SER</a:t>
            </a:r>
            <a:r>
              <a:rPr lang="es-ES" sz="1600" b="1" dirty="0"/>
              <a:t>/no </a:t>
            </a:r>
            <a:r>
              <a:rPr lang="es-ES" sz="1600" b="1" dirty="0" err="1"/>
              <a:t>aparencias</a:t>
            </a:r>
            <a:endParaRPr lang="es-ES_tradnl" sz="1600" b="1" dirty="0"/>
          </a:p>
        </p:txBody>
      </p:sp>
    </p:spTree>
    <p:extLst>
      <p:ext uri="{BB962C8B-B14F-4D97-AF65-F5344CB8AC3E}">
        <p14:creationId xmlns:p14="http://schemas.microsoft.com/office/powerpoint/2010/main" val="113747336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097280" y="286603"/>
            <a:ext cx="10058400" cy="1559131"/>
          </a:xfrm>
        </p:spPr>
        <p:txBody>
          <a:bodyPr>
            <a:noAutofit/>
          </a:bodyPr>
          <a:lstStyle/>
          <a:p>
            <a:r>
              <a:rPr lang="es-ES_tradnl" sz="1800" dirty="0"/>
              <a:t>1907. Hay unanimidad en cuanto a Las señoritas de </a:t>
            </a:r>
            <a:r>
              <a:rPr lang="es-ES_tradnl" sz="1800" dirty="0" err="1"/>
              <a:t>Aviñon</a:t>
            </a:r>
            <a:r>
              <a:rPr lang="es-ES_tradnl" sz="1800" dirty="0"/>
              <a:t> como una pintura bélica (por su tamaño 243 x 233), revolucionaria (por su contenido y forma) y provocadora.</a:t>
            </a:r>
            <a:br>
              <a:rPr lang="es-ES_tradnl" sz="1800" dirty="0"/>
            </a:br>
            <a:r>
              <a:rPr lang="es-ES_tradnl" sz="1800" dirty="0"/>
              <a:t>Picasso no quería copiar las apariencias visuales aunque aún hay una evidencia de hechos y contexto.</a:t>
            </a:r>
            <a:br>
              <a:rPr lang="es-ES_tradnl" sz="1800" dirty="0"/>
            </a:br>
            <a:r>
              <a:rPr lang="es-ES_tradnl" sz="1800" dirty="0"/>
              <a:t>Sería imposible ver esta pintura a través de una ventana (vs. Alberti). Se lee en clave de Tríada psicológica y evolutiva (ello, ego, superego), incoherencia estilística, cercanía a </a:t>
            </a:r>
            <a:r>
              <a:rPr lang="es-ES_tradnl" sz="1800" dirty="0" err="1"/>
              <a:t>Fauves</a:t>
            </a:r>
            <a:r>
              <a:rPr lang="es-ES_tradnl" sz="1800" dirty="0"/>
              <a:t> pero no solamente, temas cotidianos, interés por la realidad y no por la apariencia. </a:t>
            </a:r>
            <a:br>
              <a:rPr lang="es-ES_tradnl" sz="1800" dirty="0"/>
            </a:br>
            <a:endParaRPr lang="es-ES_tradnl" sz="1800" dirty="0"/>
          </a:p>
        </p:txBody>
      </p:sp>
      <p:sp>
        <p:nvSpPr>
          <p:cNvPr id="3" name="Marcador de contenido 2"/>
          <p:cNvSpPr>
            <a:spLocks noGrp="1"/>
          </p:cNvSpPr>
          <p:nvPr>
            <p:ph idx="1"/>
          </p:nvPr>
        </p:nvSpPr>
        <p:spPr>
          <a:xfrm>
            <a:off x="1097280" y="1845734"/>
            <a:ext cx="10058400" cy="1719653"/>
          </a:xfrm>
        </p:spPr>
        <p:txBody>
          <a:bodyPr/>
          <a:lstStyle/>
          <a:p>
            <a:r>
              <a:rPr lang="es-ES_tradnl" dirty="0"/>
              <a:t>1905. Otro evento contemporáneo y revolucionario: Salón de Otoño, Paris.</a:t>
            </a:r>
          </a:p>
          <a:p>
            <a:r>
              <a:rPr lang="es-ES_tradnl" dirty="0"/>
              <a:t>Louis </a:t>
            </a:r>
            <a:r>
              <a:rPr lang="es-ES_tradnl" dirty="0" err="1"/>
              <a:t>Vauxcelles</a:t>
            </a:r>
            <a:r>
              <a:rPr lang="es-ES_tradnl" dirty="0"/>
              <a:t> (1870-1943, Paris, crítico de arte) definió así la muestra: “Donatello rodeado por bestias salvajes (</a:t>
            </a:r>
            <a:r>
              <a:rPr lang="es-ES_tradnl" b="1" i="1" dirty="0" err="1"/>
              <a:t>fauves</a:t>
            </a:r>
            <a:r>
              <a:rPr lang="es-ES_tradnl" dirty="0"/>
              <a:t>). Introdujo también el término </a:t>
            </a:r>
            <a:r>
              <a:rPr lang="es-ES_tradnl" b="1" i="1" dirty="0"/>
              <a:t>Cubismo</a:t>
            </a:r>
            <a:r>
              <a:rPr lang="es-ES_tradnl" dirty="0"/>
              <a:t> (ref. Picasso y </a:t>
            </a:r>
            <a:r>
              <a:rPr lang="es-ES_tradnl" dirty="0" err="1"/>
              <a:t>Braque</a:t>
            </a:r>
            <a:r>
              <a:rPr lang="es-ES_tradnl" dirty="0"/>
              <a:t>)</a:t>
            </a:r>
          </a:p>
          <a:p>
            <a:r>
              <a:rPr lang="es-ES_tradnl" dirty="0"/>
              <a:t>Otros salvajes: Paul </a:t>
            </a:r>
            <a:r>
              <a:rPr lang="es-ES_tradnl" dirty="0" err="1"/>
              <a:t>Delaroche</a:t>
            </a:r>
            <a:r>
              <a:rPr lang="es-ES_tradnl" dirty="0"/>
              <a:t> (con su pintura de Lady Jane Grey), Henri </a:t>
            </a:r>
            <a:r>
              <a:rPr lang="es-ES_tradnl" dirty="0" err="1"/>
              <a:t>Matisse</a:t>
            </a:r>
            <a:r>
              <a:rPr lang="es-ES_tradnl" dirty="0"/>
              <a:t>, André </a:t>
            </a:r>
            <a:r>
              <a:rPr lang="es-ES_tradnl" dirty="0" err="1"/>
              <a:t>Derain</a:t>
            </a:r>
            <a:r>
              <a:rPr lang="es-ES_tradnl" dirty="0"/>
              <a:t>. </a:t>
            </a:r>
          </a:p>
          <a:p>
            <a:pPr lvl="8"/>
            <a:endParaRPr lang="es-ES_tradnl" dirty="0"/>
          </a:p>
        </p:txBody>
      </p:sp>
      <p:pic>
        <p:nvPicPr>
          <p:cNvPr id="4" name="Imagen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91987" y="3565338"/>
            <a:ext cx="3111500" cy="2616200"/>
          </a:xfrm>
          <a:prstGeom prst="rect">
            <a:avLst/>
          </a:prstGeom>
        </p:spPr>
      </p:pic>
      <p:sp>
        <p:nvSpPr>
          <p:cNvPr id="5" name="CuadroTexto 4"/>
          <p:cNvSpPr txBox="1"/>
          <p:nvPr/>
        </p:nvSpPr>
        <p:spPr>
          <a:xfrm>
            <a:off x="3723309" y="3590922"/>
            <a:ext cx="4055164" cy="2492990"/>
          </a:xfrm>
          <a:prstGeom prst="rect">
            <a:avLst/>
          </a:prstGeom>
          <a:noFill/>
        </p:spPr>
        <p:txBody>
          <a:bodyPr wrap="square" rtlCol="0">
            <a:spAutoFit/>
          </a:bodyPr>
          <a:lstStyle/>
          <a:p>
            <a:pPr algn="ctr"/>
            <a:r>
              <a:rPr lang="es-ES_tradnl" dirty="0"/>
              <a:t>CUANTO MÁS SALVAJE MEJOR</a:t>
            </a:r>
          </a:p>
          <a:p>
            <a:pPr algn="ctr"/>
            <a:r>
              <a:rPr lang="es-ES_tradnl" dirty="0"/>
              <a:t>LOS VISITANTES SE BURLABAN Y REÍAN</a:t>
            </a:r>
          </a:p>
          <a:p>
            <a:pPr algn="ctr"/>
            <a:r>
              <a:rPr lang="es-ES_tradnl" sz="2400" b="1" dirty="0">
                <a:ln w="0"/>
                <a:effectLst>
                  <a:outerShdw blurRad="38100" dist="19050" dir="2700000" algn="tl" rotWithShape="0">
                    <a:schemeClr val="dk1">
                      <a:alpha val="40000"/>
                    </a:schemeClr>
                  </a:outerShdw>
                </a:effectLst>
              </a:rPr>
              <a:t>ALGO NUEVO ESTABA SUCEDIENDO</a:t>
            </a:r>
          </a:p>
          <a:p>
            <a:pPr algn="ctr"/>
            <a:r>
              <a:rPr lang="es-ES_tradnl" dirty="0">
                <a:ln w="0"/>
                <a:effectLst>
                  <a:outerShdw blurRad="38100" dist="19050" dir="2700000" algn="tl" rotWithShape="0">
                    <a:schemeClr val="dk1">
                      <a:alpha val="40000"/>
                    </a:schemeClr>
                  </a:outerShdw>
                </a:effectLst>
              </a:rPr>
              <a:t>*El rechazo había originado en 1863 el </a:t>
            </a:r>
            <a:r>
              <a:rPr lang="es-ES_tradnl" dirty="0" err="1">
                <a:ln w="0"/>
                <a:effectLst>
                  <a:outerShdw blurRad="38100" dist="19050" dir="2700000" algn="tl" rotWithShape="0">
                    <a:schemeClr val="dk1">
                      <a:alpha val="40000"/>
                    </a:schemeClr>
                  </a:outerShdw>
                </a:effectLst>
              </a:rPr>
              <a:t>Salon</a:t>
            </a:r>
            <a:r>
              <a:rPr lang="es-ES_tradnl" dirty="0">
                <a:ln w="0"/>
                <a:effectLst>
                  <a:outerShdw blurRad="38100" dist="19050" dir="2700000" algn="tl" rotWithShape="0">
                    <a:schemeClr val="dk1">
                      <a:alpha val="40000"/>
                    </a:schemeClr>
                  </a:outerShdw>
                </a:effectLst>
              </a:rPr>
              <a:t> de </a:t>
            </a:r>
            <a:r>
              <a:rPr lang="es-ES_tradnl" dirty="0" err="1">
                <a:ln w="0"/>
                <a:effectLst>
                  <a:outerShdw blurRad="38100" dist="19050" dir="2700000" algn="tl" rotWithShape="0">
                    <a:schemeClr val="dk1">
                      <a:alpha val="40000"/>
                    </a:schemeClr>
                  </a:outerShdw>
                </a:effectLst>
              </a:rPr>
              <a:t>Refuses</a:t>
            </a:r>
            <a:r>
              <a:rPr lang="es-ES_tradnl" dirty="0">
                <a:ln w="0"/>
                <a:effectLst>
                  <a:outerShdw blurRad="38100" dist="19050" dir="2700000" algn="tl" rotWithShape="0">
                    <a:schemeClr val="dk1">
                      <a:alpha val="40000"/>
                    </a:schemeClr>
                  </a:outerShdw>
                </a:effectLst>
              </a:rPr>
              <a:t>, por Louis-</a:t>
            </a:r>
            <a:r>
              <a:rPr lang="es-ES_tradnl" dirty="0" err="1">
                <a:ln w="0"/>
                <a:effectLst>
                  <a:outerShdw blurRad="38100" dist="19050" dir="2700000" algn="tl" rotWithShape="0">
                    <a:schemeClr val="dk1">
                      <a:alpha val="40000"/>
                    </a:schemeClr>
                  </a:outerShdw>
                </a:effectLst>
              </a:rPr>
              <a:t>Napoléon</a:t>
            </a:r>
            <a:r>
              <a:rPr lang="es-ES_tradnl" dirty="0">
                <a:ln w="0"/>
                <a:effectLst>
                  <a:outerShdw blurRad="38100" dist="19050" dir="2700000" algn="tl" rotWithShape="0">
                    <a:schemeClr val="dk1">
                      <a:alpha val="40000"/>
                    </a:schemeClr>
                  </a:outerShdw>
                </a:effectLst>
              </a:rPr>
              <a:t>. Había sido la suerte por ejemplo de Olympia (</a:t>
            </a:r>
            <a:r>
              <a:rPr lang="es-ES_tradnl" dirty="0" err="1">
                <a:ln w="0"/>
                <a:effectLst>
                  <a:outerShdw blurRad="38100" dist="19050" dir="2700000" algn="tl" rotWithShape="0">
                    <a:schemeClr val="dk1">
                      <a:alpha val="40000"/>
                    </a:schemeClr>
                  </a:outerShdw>
                </a:effectLst>
              </a:rPr>
              <a:t>Manet</a:t>
            </a:r>
            <a:r>
              <a:rPr lang="es-ES_tradnl" dirty="0">
                <a:ln w="0"/>
                <a:effectLst>
                  <a:outerShdw blurRad="38100" dist="19050" dir="2700000" algn="tl" rotWithShape="0">
                    <a:schemeClr val="dk1">
                      <a:alpha val="40000"/>
                    </a:schemeClr>
                  </a:outerShdw>
                </a:effectLst>
              </a:rPr>
              <a:t>)</a:t>
            </a:r>
          </a:p>
        </p:txBody>
      </p:sp>
      <p:pic>
        <p:nvPicPr>
          <p:cNvPr id="6" name="Imagen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701515" y="3590921"/>
            <a:ext cx="3822909" cy="2590617"/>
          </a:xfrm>
          <a:prstGeom prst="rect">
            <a:avLst/>
          </a:prstGeom>
        </p:spPr>
      </p:pic>
    </p:spTree>
    <p:extLst>
      <p:ext uri="{BB962C8B-B14F-4D97-AF65-F5344CB8AC3E}">
        <p14:creationId xmlns:p14="http://schemas.microsoft.com/office/powerpoint/2010/main" val="167265653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Marcador de contenido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531455" y="450573"/>
            <a:ext cx="3910000" cy="5287617"/>
          </a:xfrm>
        </p:spPr>
      </p:pic>
      <p:sp>
        <p:nvSpPr>
          <p:cNvPr id="5" name="CuadroTexto 4"/>
          <p:cNvSpPr txBox="1"/>
          <p:nvPr/>
        </p:nvSpPr>
        <p:spPr>
          <a:xfrm>
            <a:off x="4625008" y="450572"/>
            <a:ext cx="6877879" cy="3477875"/>
          </a:xfrm>
          <a:prstGeom prst="rect">
            <a:avLst/>
          </a:prstGeom>
          <a:noFill/>
        </p:spPr>
        <p:txBody>
          <a:bodyPr wrap="square" rtlCol="0">
            <a:spAutoFit/>
          </a:bodyPr>
          <a:lstStyle/>
          <a:p>
            <a:r>
              <a:rPr lang="es-ES_tradnl" sz="2000" dirty="0"/>
              <a:t>Mujer con sombrero (</a:t>
            </a:r>
            <a:r>
              <a:rPr lang="es-ES_tradnl" sz="2000" dirty="0" err="1"/>
              <a:t>Matisse</a:t>
            </a:r>
            <a:r>
              <a:rPr lang="es-ES_tradnl" sz="2000" dirty="0"/>
              <a:t>), fue definida por su mismo comprador en el </a:t>
            </a:r>
            <a:r>
              <a:rPr lang="es-ES_tradnl" sz="2000" dirty="0" err="1"/>
              <a:t>Salon</a:t>
            </a:r>
            <a:r>
              <a:rPr lang="es-ES_tradnl" sz="2000" dirty="0"/>
              <a:t> de 1905 (John </a:t>
            </a:r>
            <a:r>
              <a:rPr lang="es-ES_tradnl" sz="2000" dirty="0" err="1"/>
              <a:t>Cauman</a:t>
            </a:r>
            <a:r>
              <a:rPr lang="es-ES_tradnl" sz="2000" dirty="0"/>
              <a:t>), como “Brillante y de gran alcance, pero la más repugnante mancha de pintura que jamás </a:t>
            </a:r>
            <a:r>
              <a:rPr lang="es-ES_tradnl" sz="2000" dirty="0" err="1"/>
              <a:t>ví</a:t>
            </a:r>
            <a:r>
              <a:rPr lang="es-ES_tradnl" sz="2000" dirty="0"/>
              <a:t>”. Interpretación de su mujer, fuerte, con carácter. </a:t>
            </a:r>
          </a:p>
          <a:p>
            <a:r>
              <a:rPr lang="es-ES_tradnl" sz="2000" dirty="0"/>
              <a:t>Sobresalía el significado de las compras durante las expos: el dinero simbolizaba la victoria del arte frente a la risa. </a:t>
            </a:r>
          </a:p>
          <a:p>
            <a:endParaRPr lang="es-ES_tradnl" sz="2000" dirty="0"/>
          </a:p>
          <a:p>
            <a:r>
              <a:rPr lang="es-ES_tradnl" sz="2000" dirty="0"/>
              <a:t>Estímulos visuales vs. Expresión en la tela</a:t>
            </a:r>
          </a:p>
          <a:p>
            <a:r>
              <a:rPr lang="es-ES_tradnl" sz="2000" dirty="0"/>
              <a:t>La abstracción rompe el vínculo del tener que parecer a la realidad. Aunque la relación fuera indirecta o débil siempre era presente un camino entre la tela y la realidad. </a:t>
            </a:r>
          </a:p>
        </p:txBody>
      </p:sp>
      <p:pic>
        <p:nvPicPr>
          <p:cNvPr id="6" name="Imagen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25008" y="3928447"/>
            <a:ext cx="3178544" cy="2380840"/>
          </a:xfrm>
          <a:prstGeom prst="rect">
            <a:avLst/>
          </a:prstGeom>
        </p:spPr>
      </p:pic>
      <p:sp>
        <p:nvSpPr>
          <p:cNvPr id="7" name="CuadroTexto 6"/>
          <p:cNvSpPr txBox="1"/>
          <p:nvPr/>
        </p:nvSpPr>
        <p:spPr>
          <a:xfrm>
            <a:off x="8163339" y="4277962"/>
            <a:ext cx="3339548" cy="2031325"/>
          </a:xfrm>
          <a:prstGeom prst="rect">
            <a:avLst/>
          </a:prstGeom>
          <a:noFill/>
        </p:spPr>
        <p:txBody>
          <a:bodyPr wrap="square" rtlCol="0">
            <a:spAutoFit/>
          </a:bodyPr>
          <a:lstStyle/>
          <a:p>
            <a:r>
              <a:rPr lang="es-ES_tradnl" dirty="0" err="1"/>
              <a:t>Theo</a:t>
            </a:r>
            <a:r>
              <a:rPr lang="es-ES_tradnl" dirty="0"/>
              <a:t> Van </a:t>
            </a:r>
            <a:r>
              <a:rPr lang="es-ES_tradnl" dirty="0" err="1"/>
              <a:t>Doesburg</a:t>
            </a:r>
            <a:endParaRPr lang="es-ES_tradnl" dirty="0"/>
          </a:p>
          <a:p>
            <a:r>
              <a:rPr lang="es-ES_tradnl" dirty="0"/>
              <a:t>“El arte abstracto debe partir de la naturaleza, de una realidad visual objetiva. </a:t>
            </a:r>
          </a:p>
          <a:p>
            <a:r>
              <a:rPr lang="es-ES_tradnl" dirty="0"/>
              <a:t>Ahora, el camino hacia la abstracción era la </a:t>
            </a:r>
          </a:p>
          <a:p>
            <a:r>
              <a:rPr lang="es-ES_tradnl" dirty="0"/>
              <a:t>GEOMETRIZACIÓN</a:t>
            </a:r>
          </a:p>
        </p:txBody>
      </p:sp>
    </p:spTree>
    <p:extLst>
      <p:ext uri="{BB962C8B-B14F-4D97-AF65-F5344CB8AC3E}">
        <p14:creationId xmlns:p14="http://schemas.microsoft.com/office/powerpoint/2010/main" val="206368716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082040" y="316150"/>
            <a:ext cx="4434840" cy="1234440"/>
          </a:xfrm>
        </p:spPr>
        <p:txBody>
          <a:bodyPr>
            <a:normAutofit/>
          </a:bodyPr>
          <a:lstStyle/>
          <a:p>
            <a:r>
              <a:rPr lang="es-ES_tradnl" sz="4000" dirty="0" err="1"/>
              <a:t>Willem</a:t>
            </a:r>
            <a:r>
              <a:rPr lang="es-ES_tradnl" sz="4000" dirty="0"/>
              <a:t> de </a:t>
            </a:r>
            <a:r>
              <a:rPr lang="es-ES_tradnl" sz="4000" dirty="0" err="1"/>
              <a:t>Kooning</a:t>
            </a:r>
            <a:br>
              <a:rPr lang="es-ES_tradnl" sz="4000" dirty="0"/>
            </a:br>
            <a:r>
              <a:rPr lang="es-ES_tradnl" sz="4000" dirty="0"/>
              <a:t>Serie mujer-1953</a:t>
            </a:r>
          </a:p>
        </p:txBody>
      </p:sp>
      <p:pic>
        <p:nvPicPr>
          <p:cNvPr id="4" name="Marcador de contenido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219200" y="1846263"/>
            <a:ext cx="3383280" cy="4451684"/>
          </a:xfrm>
        </p:spPr>
      </p:pic>
      <p:sp>
        <p:nvSpPr>
          <p:cNvPr id="5" name="CuadroTexto 4"/>
          <p:cNvSpPr txBox="1"/>
          <p:nvPr/>
        </p:nvSpPr>
        <p:spPr>
          <a:xfrm>
            <a:off x="6827520" y="227151"/>
            <a:ext cx="4785360" cy="1323439"/>
          </a:xfrm>
          <a:prstGeom prst="rect">
            <a:avLst/>
          </a:prstGeom>
          <a:noFill/>
        </p:spPr>
        <p:txBody>
          <a:bodyPr wrap="square" rtlCol="0">
            <a:spAutoFit/>
          </a:bodyPr>
          <a:lstStyle/>
          <a:p>
            <a:r>
              <a:rPr lang="es-ES_tradnl" sz="4000" dirty="0" err="1">
                <a:latin typeface="+mj-lt"/>
              </a:rPr>
              <a:t>Kazimir</a:t>
            </a:r>
            <a:r>
              <a:rPr lang="es-ES_tradnl" sz="4000" dirty="0">
                <a:latin typeface="+mj-lt"/>
              </a:rPr>
              <a:t> </a:t>
            </a:r>
            <a:r>
              <a:rPr lang="es-ES_tradnl" sz="4000" dirty="0" err="1">
                <a:latin typeface="+mj-lt"/>
              </a:rPr>
              <a:t>Malevich</a:t>
            </a:r>
            <a:endParaRPr lang="es-ES_tradnl" sz="4000" dirty="0">
              <a:latin typeface="+mj-lt"/>
            </a:endParaRPr>
          </a:p>
          <a:p>
            <a:r>
              <a:rPr lang="es-ES_tradnl" sz="4000" dirty="0">
                <a:latin typeface="+mj-lt"/>
              </a:rPr>
              <a:t>Cuadrado negro-1915</a:t>
            </a:r>
          </a:p>
        </p:txBody>
      </p:sp>
      <p:pic>
        <p:nvPicPr>
          <p:cNvPr id="6" name="Imagen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827520" y="1846263"/>
            <a:ext cx="4414807" cy="4427741"/>
          </a:xfrm>
          <a:prstGeom prst="rect">
            <a:avLst/>
          </a:prstGeom>
        </p:spPr>
      </p:pic>
    </p:spTree>
    <p:extLst>
      <p:ext uri="{BB962C8B-B14F-4D97-AF65-F5344CB8AC3E}">
        <p14:creationId xmlns:p14="http://schemas.microsoft.com/office/powerpoint/2010/main" val="17023868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additive="base">
                                        <p:cTn id="13" dur="500" fill="hold"/>
                                        <p:tgtEl>
                                          <p:spTgt spid="6"/>
                                        </p:tgtEl>
                                        <p:attrNameLst>
                                          <p:attrName>ppt_x</p:attrName>
                                        </p:attrNameLst>
                                      </p:cBhvr>
                                      <p:tavLst>
                                        <p:tav tm="0">
                                          <p:val>
                                            <p:strVal val="#ppt_x"/>
                                          </p:val>
                                        </p:tav>
                                        <p:tav tm="100000">
                                          <p:val>
                                            <p:strVal val="#ppt_x"/>
                                          </p:val>
                                        </p:tav>
                                      </p:tavLst>
                                    </p:anim>
                                    <p:anim calcmode="lin" valueType="num">
                                      <p:cBhvr additive="base">
                                        <p:cTn id="14"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2"/>
                                        </p:tgtEl>
                                        <p:attrNameLst>
                                          <p:attrName>style.visibility</p:attrName>
                                        </p:attrNameLst>
                                      </p:cBhvr>
                                      <p:to>
                                        <p:strVal val="visible"/>
                                      </p:to>
                                    </p:set>
                                    <p:anim calcmode="lin" valueType="num">
                                      <p:cBhvr additive="base">
                                        <p:cTn id="19" dur="500" fill="hold"/>
                                        <p:tgtEl>
                                          <p:spTgt spid="2"/>
                                        </p:tgtEl>
                                        <p:attrNameLst>
                                          <p:attrName>ppt_x</p:attrName>
                                        </p:attrNameLst>
                                      </p:cBhvr>
                                      <p:tavLst>
                                        <p:tav tm="0">
                                          <p:val>
                                            <p:strVal val="#ppt_x"/>
                                          </p:val>
                                        </p:tav>
                                        <p:tav tm="100000">
                                          <p:val>
                                            <p:strVal val="#ppt_x"/>
                                          </p:val>
                                        </p:tav>
                                      </p:tavLst>
                                    </p:anim>
                                    <p:anim calcmode="lin" valueType="num">
                                      <p:cBhvr additive="base">
                                        <p:cTn id="20"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4"/>
                                        </p:tgtEl>
                                        <p:attrNameLst>
                                          <p:attrName>style.visibility</p:attrName>
                                        </p:attrNameLst>
                                      </p:cBhvr>
                                      <p:to>
                                        <p:strVal val="visible"/>
                                      </p:to>
                                    </p:set>
                                    <p:anim calcmode="lin" valueType="num">
                                      <p:cBhvr additive="base">
                                        <p:cTn id="25" dur="500" fill="hold"/>
                                        <p:tgtEl>
                                          <p:spTgt spid="4"/>
                                        </p:tgtEl>
                                        <p:attrNameLst>
                                          <p:attrName>ppt_x</p:attrName>
                                        </p:attrNameLst>
                                      </p:cBhvr>
                                      <p:tavLst>
                                        <p:tav tm="0">
                                          <p:val>
                                            <p:strVal val="#ppt_x"/>
                                          </p:val>
                                        </p:tav>
                                        <p:tav tm="100000">
                                          <p:val>
                                            <p:strVal val="#ppt_x"/>
                                          </p:val>
                                        </p:tav>
                                      </p:tavLst>
                                    </p:anim>
                                    <p:anim calcmode="lin" valueType="num">
                                      <p:cBhvr additive="base">
                                        <p:cTn id="26"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pPr algn="ctr"/>
            <a:r>
              <a:rPr lang="es-ES_tradnl" dirty="0"/>
              <a:t>ABSTRACCIÓN</a:t>
            </a:r>
            <a:br>
              <a:rPr lang="es-ES_tradnl" dirty="0"/>
            </a:br>
            <a:r>
              <a:rPr lang="es-ES_tradnl" dirty="0"/>
              <a:t>Visión conectiva VS. Visión inconsciente</a:t>
            </a:r>
          </a:p>
        </p:txBody>
      </p:sp>
      <p:sp>
        <p:nvSpPr>
          <p:cNvPr id="3" name="Marcador de contenido 2"/>
          <p:cNvSpPr>
            <a:spLocks noGrp="1"/>
          </p:cNvSpPr>
          <p:nvPr>
            <p:ph idx="1"/>
          </p:nvPr>
        </p:nvSpPr>
        <p:spPr>
          <a:xfrm>
            <a:off x="890546" y="2012597"/>
            <a:ext cx="4556098" cy="3960780"/>
          </a:xfrm>
        </p:spPr>
        <p:txBody>
          <a:bodyPr>
            <a:normAutofit lnSpcReduction="10000"/>
          </a:bodyPr>
          <a:lstStyle/>
          <a:p>
            <a:r>
              <a:rPr lang="es-ES_tradnl" dirty="0"/>
              <a:t>La tradición renacentista estipulaba que mirar un cuadro debería ser como mirar a través de una ventana abierta al mundo.</a:t>
            </a:r>
          </a:p>
          <a:p>
            <a:r>
              <a:rPr lang="es-ES_tradnl" dirty="0"/>
              <a:t>Aunque ABSTRACTA, seguía habiendo una conexión entre la tela y la realidad. P.30</a:t>
            </a:r>
          </a:p>
          <a:p>
            <a:r>
              <a:rPr lang="es-ES_tradnl" dirty="0"/>
              <a:t>El artista crea un nuevo entorno visual de la realidad para que haya un vínculo entre la superficie de la pintura y la superficie del mundo real. </a:t>
            </a:r>
          </a:p>
          <a:p>
            <a:r>
              <a:rPr lang="es-ES_tradnl" dirty="0"/>
              <a:t>Hans </a:t>
            </a:r>
            <a:r>
              <a:rPr lang="es-ES_tradnl" dirty="0" err="1"/>
              <a:t>Hofmann</a:t>
            </a:r>
            <a:r>
              <a:rPr lang="es-ES_tradnl" dirty="0"/>
              <a:t> (USA, 1880-1966) artista y profesor, defensor principal de la </a:t>
            </a:r>
            <a:r>
              <a:rPr lang="es-ES_tradnl" dirty="0" err="1"/>
              <a:t>geometrización</a:t>
            </a:r>
            <a:r>
              <a:rPr lang="es-ES_tradnl" dirty="0"/>
              <a:t>, dice “La abstracción proviene de la naturaleza”</a:t>
            </a:r>
          </a:p>
        </p:txBody>
      </p:sp>
      <p:sp>
        <p:nvSpPr>
          <p:cNvPr id="5" name="CuadroTexto 4"/>
          <p:cNvSpPr txBox="1"/>
          <p:nvPr/>
        </p:nvSpPr>
        <p:spPr>
          <a:xfrm>
            <a:off x="5870713" y="2012597"/>
            <a:ext cx="5605669" cy="4278094"/>
          </a:xfrm>
          <a:prstGeom prst="rect">
            <a:avLst/>
          </a:prstGeom>
          <a:noFill/>
        </p:spPr>
        <p:txBody>
          <a:bodyPr wrap="square" rtlCol="0">
            <a:spAutoFit/>
          </a:bodyPr>
          <a:lstStyle/>
          <a:p>
            <a:r>
              <a:rPr lang="es-ES_tradnl" sz="2000" dirty="0"/>
              <a:t>Y Jackson </a:t>
            </a:r>
            <a:r>
              <a:rPr lang="es-ES_tradnl" sz="2000" dirty="0" err="1"/>
              <a:t>Pollock</a:t>
            </a:r>
            <a:r>
              <a:rPr lang="es-ES_tradnl" sz="2000" dirty="0"/>
              <a:t> responde </a:t>
            </a:r>
          </a:p>
          <a:p>
            <a:r>
              <a:rPr lang="es-ES_tradnl" sz="3200" b="1" dirty="0"/>
              <a:t>”Yo soy la Naturaleza”. </a:t>
            </a:r>
          </a:p>
          <a:p>
            <a:r>
              <a:rPr lang="es-ES_tradnl" sz="2000" dirty="0"/>
              <a:t>Sus influencias vienen del surrealismo, de la teoría del autonomismo: La mente, incluso la mente inconsciente ya forma parte de la naturaleza. </a:t>
            </a:r>
          </a:p>
          <a:p>
            <a:r>
              <a:rPr lang="es-ES_tradnl" sz="2000" dirty="0"/>
              <a:t>La origen del verdadero, para los surrealistas, está en la </a:t>
            </a:r>
            <a:r>
              <a:rPr lang="es-ES_tradnl" sz="2000" dirty="0" err="1"/>
              <a:t>super</a:t>
            </a:r>
            <a:r>
              <a:rPr lang="es-ES_tradnl" sz="2000" dirty="0"/>
              <a:t> realidad, una especie de psicología de la realidad que oculta a la mente consciente para dar espacio al sistema inconsciente (Freud).</a:t>
            </a:r>
          </a:p>
          <a:p>
            <a:r>
              <a:rPr lang="es-ES_tradnl" sz="2000" dirty="0"/>
              <a:t>Sueños y escritura (y dibujo </a:t>
            </a:r>
            <a:r>
              <a:rPr lang="mr-IN" sz="2000" dirty="0"/>
              <a:t>–</a:t>
            </a:r>
            <a:r>
              <a:rPr lang="es-ES_tradnl" sz="2000" dirty="0"/>
              <a:t> </a:t>
            </a:r>
            <a:r>
              <a:rPr lang="es-ES_tradnl" sz="2000" dirty="0" err="1"/>
              <a:t>doodles</a:t>
            </a:r>
            <a:r>
              <a:rPr lang="es-ES_tradnl" sz="2000" dirty="0"/>
              <a:t>) automática podían facilitar el camino hacia la abstracción: la espontaneidad, capaz de suspender el control consciente. </a:t>
            </a:r>
          </a:p>
        </p:txBody>
      </p:sp>
    </p:spTree>
    <p:extLst>
      <p:ext uri="{BB962C8B-B14F-4D97-AF65-F5344CB8AC3E}">
        <p14:creationId xmlns:p14="http://schemas.microsoft.com/office/powerpoint/2010/main" val="148178406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pPr algn="ctr"/>
            <a:r>
              <a:rPr lang="es-ES_tradnl" b="1" dirty="0"/>
              <a:t>SURREALISMO</a:t>
            </a:r>
            <a:br>
              <a:rPr lang="es-ES_tradnl" b="1" dirty="0"/>
            </a:br>
            <a:r>
              <a:rPr lang="es-ES_tradnl" sz="2000" b="1" dirty="0"/>
              <a:t>Los surrealistas exilian a NY durante la 2¨Guerra Mundial .</a:t>
            </a:r>
            <a:endParaRPr lang="es-ES_tradnl" b="1" dirty="0"/>
          </a:p>
        </p:txBody>
      </p:sp>
      <p:sp>
        <p:nvSpPr>
          <p:cNvPr id="3" name="Marcador de contenido 2"/>
          <p:cNvSpPr>
            <a:spLocks noGrp="1"/>
          </p:cNvSpPr>
          <p:nvPr>
            <p:ph idx="1"/>
          </p:nvPr>
        </p:nvSpPr>
        <p:spPr>
          <a:xfrm>
            <a:off x="891540" y="1860974"/>
            <a:ext cx="10469880" cy="4494106"/>
          </a:xfrm>
        </p:spPr>
        <p:txBody>
          <a:bodyPr>
            <a:normAutofit fontScale="92500" lnSpcReduction="10000"/>
          </a:bodyPr>
          <a:lstStyle/>
          <a:p>
            <a:r>
              <a:rPr lang="es-ES_tradnl" dirty="0"/>
              <a:t>Breton, 1924, 1¨Manifiesto: (</a:t>
            </a:r>
            <a:r>
              <a:rPr lang="mr-IN" dirty="0"/>
              <a:t>…</a:t>
            </a:r>
            <a:r>
              <a:rPr lang="es-ES" dirty="0"/>
              <a:t>) es un dictado del pensamiento, sin la intervención reguladora de la razón, ajeno a preocupaciones estética o moral. El inconsciente es el órgano cognitivo que puede acceder al mundo maravilloso con el que hemos perdido el contacto. </a:t>
            </a:r>
          </a:p>
          <a:p>
            <a:r>
              <a:rPr lang="es-ES" dirty="0"/>
              <a:t>Identificación automatismo / arte : sin guía, sin censura, sin premeditación (auténtico?), una acción del </a:t>
            </a:r>
            <a:r>
              <a:rPr lang="es-ES" dirty="0" err="1"/>
              <a:t>Espiritu</a:t>
            </a:r>
            <a:r>
              <a:rPr lang="es-ES" dirty="0"/>
              <a:t> Santo (los surrealistas eran considerados los Chamanes)</a:t>
            </a:r>
          </a:p>
          <a:p>
            <a:r>
              <a:rPr lang="es-ES" dirty="0"/>
              <a:t>Influencia entre los llegados y los locales: ! Roberto </a:t>
            </a:r>
            <a:r>
              <a:rPr lang="es-ES" dirty="0" err="1"/>
              <a:t>Matta</a:t>
            </a:r>
            <a:r>
              <a:rPr lang="es-ES" dirty="0"/>
              <a:t> (artista Chile-Italia, 1911-2002)</a:t>
            </a:r>
          </a:p>
          <a:p>
            <a:r>
              <a:rPr lang="es-ES" dirty="0"/>
              <a:t>Aún faltaba en los movimientos americanos, decía </a:t>
            </a:r>
            <a:r>
              <a:rPr lang="es-ES" dirty="0" err="1"/>
              <a:t>Motherwell</a:t>
            </a:r>
            <a:r>
              <a:rPr lang="es-ES" dirty="0"/>
              <a:t> (1915-1991), un principio creador original, un estilo (aún había mucha dependencia con Europa y europeos), una voz propia. Como era el caso de </a:t>
            </a:r>
            <a:r>
              <a:rPr lang="es-ES" dirty="0" err="1"/>
              <a:t>Gorky</a:t>
            </a:r>
            <a:r>
              <a:rPr lang="es-ES" dirty="0"/>
              <a:t> (“Si Picasso gotea, goteo yo), el cual siguió mucho (y siguió su esposa también, tanto de causar su suicidio por estar con ella). Había que llegar al talento primario para llegar a ser un artista original: </a:t>
            </a:r>
          </a:p>
          <a:p>
            <a:r>
              <a:rPr lang="es-ES" sz="2400" b="1" dirty="0"/>
              <a:t>el automatismo psíquico era un dispositivo mágico </a:t>
            </a:r>
            <a:r>
              <a:rPr lang="es-ES" dirty="0"/>
              <a:t>que permitía acceder al propio verdadero yo, y llegar a ser artísticamente auténtico. </a:t>
            </a:r>
          </a:p>
          <a:p>
            <a:r>
              <a:rPr lang="es-ES" sz="2400" b="1" dirty="0"/>
              <a:t>EJERCICIO/Automatismo/</a:t>
            </a:r>
            <a:r>
              <a:rPr lang="es-ES" sz="2400" b="1" dirty="0" err="1"/>
              <a:t>cadaver</a:t>
            </a:r>
            <a:r>
              <a:rPr lang="es-ES" sz="2400" b="1" dirty="0"/>
              <a:t> exquisito: </a:t>
            </a:r>
          </a:p>
          <a:p>
            <a:r>
              <a:rPr lang="es-ES" sz="1900" dirty="0"/>
              <a:t>se combinan cosas de una idea agregando elementos que pueden o no pertenecer a la realidad</a:t>
            </a:r>
            <a:endParaRPr lang="es-ES_tradnl" sz="1900" b="1" dirty="0"/>
          </a:p>
        </p:txBody>
      </p:sp>
    </p:spTree>
    <p:extLst>
      <p:ext uri="{BB962C8B-B14F-4D97-AF65-F5344CB8AC3E}">
        <p14:creationId xmlns:p14="http://schemas.microsoft.com/office/powerpoint/2010/main" val="156908525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dirty="0"/>
              <a:t>		</a:t>
            </a:r>
            <a:r>
              <a:rPr lang="es-ES_tradnl" dirty="0" err="1"/>
              <a:t>Matta</a:t>
            </a:r>
            <a:r>
              <a:rPr lang="es-ES_tradnl" dirty="0"/>
              <a:t> 			      	</a:t>
            </a:r>
            <a:r>
              <a:rPr lang="es-ES_tradnl" dirty="0" err="1"/>
              <a:t>Gorky</a:t>
            </a:r>
            <a:br>
              <a:rPr lang="es-ES_tradnl" dirty="0"/>
            </a:br>
            <a:endParaRPr lang="es-ES_tradnl" dirty="0"/>
          </a:p>
        </p:txBody>
      </p:sp>
      <p:pic>
        <p:nvPicPr>
          <p:cNvPr id="4" name="Marcador de contenido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6870700" y="1943100"/>
            <a:ext cx="4284980" cy="3749358"/>
          </a:xfrm>
        </p:spPr>
      </p:pic>
      <p:pic>
        <p:nvPicPr>
          <p:cNvPr id="5" name="Imagen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97280" y="1949133"/>
            <a:ext cx="5553955" cy="3743325"/>
          </a:xfrm>
          <a:prstGeom prst="rect">
            <a:avLst/>
          </a:prstGeom>
        </p:spPr>
      </p:pic>
      <p:sp>
        <p:nvSpPr>
          <p:cNvPr id="3" name="CuadroTexto 2"/>
          <p:cNvSpPr txBox="1"/>
          <p:nvPr/>
        </p:nvSpPr>
        <p:spPr>
          <a:xfrm>
            <a:off x="821374" y="5898198"/>
            <a:ext cx="10610212" cy="369332"/>
          </a:xfrm>
          <a:prstGeom prst="rect">
            <a:avLst/>
          </a:prstGeom>
          <a:noFill/>
        </p:spPr>
        <p:txBody>
          <a:bodyPr wrap="none" rtlCol="0">
            <a:spAutoFit/>
          </a:bodyPr>
          <a:lstStyle/>
          <a:p>
            <a:r>
              <a:rPr lang="es-ES_tradnl" dirty="0"/>
              <a:t>El automatismo era un dispositivo mágico que permitía ser artísticamente auténtico, fiel al propio verdadero yo</a:t>
            </a:r>
          </a:p>
        </p:txBody>
      </p:sp>
    </p:spTree>
    <p:extLst>
      <p:ext uri="{BB962C8B-B14F-4D97-AF65-F5344CB8AC3E}">
        <p14:creationId xmlns:p14="http://schemas.microsoft.com/office/powerpoint/2010/main" val="41844002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4394201" y="451703"/>
            <a:ext cx="6642100" cy="1504097"/>
          </a:xfrm>
        </p:spPr>
        <p:txBody>
          <a:bodyPr>
            <a:normAutofit fontScale="90000"/>
          </a:bodyPr>
          <a:lstStyle/>
          <a:p>
            <a:r>
              <a:rPr lang="es-ES_tradnl" sz="2200" dirty="0"/>
              <a:t>Desnudos bajando la escalera, n. 2. </a:t>
            </a:r>
            <a:r>
              <a:rPr lang="es-ES_tradnl" sz="2200" dirty="0" err="1"/>
              <a:t>Marcell</a:t>
            </a:r>
            <a:r>
              <a:rPr lang="es-ES_tradnl" sz="2200" dirty="0"/>
              <a:t> </a:t>
            </a:r>
            <a:r>
              <a:rPr lang="es-ES_tradnl" sz="2200" dirty="0" err="1"/>
              <a:t>Duchamp</a:t>
            </a:r>
            <a:r>
              <a:rPr lang="es-ES_tradnl" sz="2200" dirty="0"/>
              <a:t>, 1912.</a:t>
            </a:r>
            <a:br>
              <a:rPr lang="es-ES_tradnl" sz="2200" dirty="0"/>
            </a:br>
            <a:r>
              <a:rPr lang="es-ES_tradnl" sz="2200" dirty="0"/>
              <a:t>Le obligaron a retirarla de una muestra en Paris y la expuso en NY, donde la hizo famoso. </a:t>
            </a:r>
            <a:br>
              <a:rPr lang="es-ES_tradnl" sz="2200" dirty="0"/>
            </a:br>
            <a:r>
              <a:rPr lang="es-ES_tradnl" sz="2200" dirty="0"/>
              <a:t>Junto a </a:t>
            </a:r>
            <a:r>
              <a:rPr lang="es-ES_tradnl" sz="2200" dirty="0" err="1"/>
              <a:t>Mademoiselle</a:t>
            </a:r>
            <a:r>
              <a:rPr lang="es-ES_tradnl" sz="2200" dirty="0"/>
              <a:t> </a:t>
            </a:r>
            <a:r>
              <a:rPr lang="es-ES_tradnl" sz="2200" dirty="0" err="1"/>
              <a:t>Pogany</a:t>
            </a:r>
            <a:r>
              <a:rPr lang="es-ES_tradnl" sz="2200" dirty="0"/>
              <a:t> de </a:t>
            </a:r>
            <a:r>
              <a:rPr lang="es-ES_tradnl" sz="2200" dirty="0" err="1"/>
              <a:t>Brancusi</a:t>
            </a:r>
            <a:r>
              <a:rPr lang="es-ES_tradnl" sz="2200" dirty="0"/>
              <a:t> (1976-1957, Rumania) introduce </a:t>
            </a:r>
            <a:r>
              <a:rPr lang="es-ES_tradnl" sz="2200" dirty="0" err="1"/>
              <a:t>America</a:t>
            </a:r>
            <a:r>
              <a:rPr lang="es-ES_tradnl" sz="2200" dirty="0"/>
              <a:t> al Arte moderno. </a:t>
            </a:r>
            <a:br>
              <a:rPr lang="es-ES_tradnl" sz="2000" dirty="0"/>
            </a:br>
            <a:endParaRPr lang="es-ES_tradnl" sz="2000" dirty="0"/>
          </a:p>
        </p:txBody>
      </p:sp>
      <p:pic>
        <p:nvPicPr>
          <p:cNvPr id="4" name="Marcador de contenido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759121" y="451703"/>
            <a:ext cx="3329555" cy="5498523"/>
          </a:xfrm>
        </p:spPr>
      </p:pic>
      <p:pic>
        <p:nvPicPr>
          <p:cNvPr id="5" name="Imagen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394199" y="2120900"/>
            <a:ext cx="2408551" cy="3829326"/>
          </a:xfrm>
          <a:prstGeom prst="rect">
            <a:avLst/>
          </a:prstGeom>
        </p:spPr>
      </p:pic>
      <p:sp>
        <p:nvSpPr>
          <p:cNvPr id="6" name="CuadroTexto 5"/>
          <p:cNvSpPr txBox="1"/>
          <p:nvPr/>
        </p:nvSpPr>
        <p:spPr>
          <a:xfrm>
            <a:off x="7416800" y="2120900"/>
            <a:ext cx="3797300" cy="1938992"/>
          </a:xfrm>
          <a:prstGeom prst="rect">
            <a:avLst/>
          </a:prstGeom>
          <a:noFill/>
        </p:spPr>
        <p:txBody>
          <a:bodyPr wrap="square" rtlCol="0">
            <a:spAutoFit/>
          </a:bodyPr>
          <a:lstStyle/>
          <a:p>
            <a:r>
              <a:rPr lang="es-ES_tradnl" sz="2000" dirty="0"/>
              <a:t>Cubismo</a:t>
            </a:r>
          </a:p>
          <a:p>
            <a:r>
              <a:rPr lang="es-ES_tradnl" sz="2000" dirty="0" err="1"/>
              <a:t>Fauvismo</a:t>
            </a:r>
            <a:endParaRPr lang="es-ES_tradnl" sz="2000" dirty="0"/>
          </a:p>
          <a:p>
            <a:r>
              <a:rPr lang="es-ES_tradnl" sz="2000" dirty="0"/>
              <a:t>Futurismo (apoyaba el Fascismo)</a:t>
            </a:r>
          </a:p>
          <a:p>
            <a:r>
              <a:rPr lang="es-ES_tradnl" sz="2000" dirty="0"/>
              <a:t>Realismo social (// mano de obra)</a:t>
            </a:r>
          </a:p>
          <a:p>
            <a:r>
              <a:rPr lang="es-ES_tradnl" sz="2000" dirty="0"/>
              <a:t>Realismo (seguía Alberti. Ej. </a:t>
            </a:r>
          </a:p>
          <a:p>
            <a:r>
              <a:rPr lang="es-ES_tradnl" sz="2000" dirty="0"/>
              <a:t>EDWARD Hopper)</a:t>
            </a:r>
          </a:p>
        </p:txBody>
      </p:sp>
      <p:pic>
        <p:nvPicPr>
          <p:cNvPr id="7" name="Imagen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543800" y="4059892"/>
            <a:ext cx="2374900" cy="1884841"/>
          </a:xfrm>
          <a:prstGeom prst="rect">
            <a:avLst/>
          </a:prstGeom>
        </p:spPr>
      </p:pic>
    </p:spTree>
    <p:extLst>
      <p:ext uri="{BB962C8B-B14F-4D97-AF65-F5344CB8AC3E}">
        <p14:creationId xmlns:p14="http://schemas.microsoft.com/office/powerpoint/2010/main" val="36328117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931432" y="424828"/>
            <a:ext cx="10307320" cy="5747372"/>
          </a:xfrm>
        </p:spPr>
        <p:txBody>
          <a:bodyPr>
            <a:normAutofit lnSpcReduction="10000"/>
          </a:bodyPr>
          <a:lstStyle/>
          <a:p>
            <a:r>
              <a:rPr lang="es-ES_tradnl" dirty="0"/>
              <a:t>Surrealismo</a:t>
            </a:r>
          </a:p>
          <a:p>
            <a:r>
              <a:rPr lang="es-ES_tradnl" dirty="0"/>
              <a:t>Dadaísmo</a:t>
            </a:r>
          </a:p>
          <a:p>
            <a:r>
              <a:rPr lang="es-ES_tradnl" dirty="0" err="1"/>
              <a:t>Suprematismo</a:t>
            </a:r>
            <a:endParaRPr lang="es-ES_tradnl" dirty="0"/>
          </a:p>
          <a:p>
            <a:r>
              <a:rPr lang="es-ES_tradnl" dirty="0"/>
              <a:t>Abstracción </a:t>
            </a:r>
            <a:r>
              <a:rPr lang="es-ES_tradnl" dirty="0" err="1"/>
              <a:t>geomètrica</a:t>
            </a:r>
            <a:endParaRPr lang="es-ES_tradnl" dirty="0"/>
          </a:p>
          <a:p>
            <a:r>
              <a:rPr lang="es-ES_tradnl" dirty="0"/>
              <a:t>Expresionismo abstracto</a:t>
            </a:r>
          </a:p>
          <a:p>
            <a:r>
              <a:rPr lang="es-ES_tradnl" dirty="0" err="1"/>
              <a:t>Gutai</a:t>
            </a:r>
            <a:r>
              <a:rPr lang="es-ES_tradnl" dirty="0"/>
              <a:t> en </a:t>
            </a:r>
            <a:r>
              <a:rPr lang="es-ES_tradnl" dirty="0" err="1"/>
              <a:t>Japon</a:t>
            </a:r>
            <a:r>
              <a:rPr lang="es-ES_tradnl" dirty="0"/>
              <a:t> </a:t>
            </a:r>
          </a:p>
          <a:p>
            <a:r>
              <a:rPr lang="es-ES_tradnl" dirty="0"/>
              <a:t>Pintura de campo de color (color </a:t>
            </a:r>
            <a:r>
              <a:rPr lang="es-ES_tradnl" dirty="0" err="1"/>
              <a:t>field</a:t>
            </a:r>
            <a:r>
              <a:rPr lang="es-ES_tradnl" dirty="0"/>
              <a:t>, apoyada por </a:t>
            </a:r>
            <a:r>
              <a:rPr lang="es-ES_tradnl" dirty="0" err="1"/>
              <a:t>Greenberg</a:t>
            </a:r>
            <a:r>
              <a:rPr lang="es-ES_tradnl" dirty="0"/>
              <a:t>)</a:t>
            </a:r>
          </a:p>
          <a:p>
            <a:r>
              <a:rPr lang="es-ES_tradnl" dirty="0"/>
              <a:t>Pop Art </a:t>
            </a:r>
          </a:p>
          <a:p>
            <a:r>
              <a:rPr lang="es-ES_tradnl" dirty="0"/>
              <a:t>Minimalismo</a:t>
            </a:r>
          </a:p>
          <a:p>
            <a:r>
              <a:rPr lang="es-ES_tradnl" dirty="0"/>
              <a:t>Arte Conceptual</a:t>
            </a:r>
          </a:p>
          <a:p>
            <a:r>
              <a:rPr lang="es-ES_tradnl" dirty="0" err="1"/>
              <a:t>Irwin</a:t>
            </a:r>
            <a:r>
              <a:rPr lang="es-ES_tradnl" dirty="0"/>
              <a:t> en Eslovenia ( + NSK)</a:t>
            </a:r>
          </a:p>
          <a:p>
            <a:r>
              <a:rPr lang="es-ES_tradnl" dirty="0" err="1"/>
              <a:t>Apropiacionismo</a:t>
            </a:r>
            <a:r>
              <a:rPr lang="es-ES_tradnl" dirty="0"/>
              <a:t> (en </a:t>
            </a:r>
            <a:r>
              <a:rPr lang="es-ES_tradnl" dirty="0" err="1"/>
              <a:t>Soho</a:t>
            </a:r>
            <a:r>
              <a:rPr lang="es-ES_tradnl" dirty="0"/>
              <a:t>)</a:t>
            </a:r>
          </a:p>
          <a:p>
            <a:r>
              <a:rPr lang="es-ES_tradnl" dirty="0" err="1"/>
              <a:t>Jovenes</a:t>
            </a:r>
            <a:r>
              <a:rPr lang="es-ES_tradnl" dirty="0"/>
              <a:t> artistas británicos (</a:t>
            </a:r>
            <a:r>
              <a:rPr lang="es-ES_tradnl" dirty="0" err="1"/>
              <a:t>Damien</a:t>
            </a:r>
            <a:r>
              <a:rPr lang="es-ES_tradnl" dirty="0"/>
              <a:t> </a:t>
            </a:r>
            <a:r>
              <a:rPr lang="es-ES_tradnl" dirty="0" err="1"/>
              <a:t>Hirst</a:t>
            </a:r>
            <a:r>
              <a:rPr lang="mr-IN" dirty="0"/>
              <a:t>…</a:t>
            </a:r>
            <a:r>
              <a:rPr lang="es-ES" dirty="0"/>
              <a:t>)</a:t>
            </a:r>
            <a:endParaRPr lang="es-ES_tradnl" dirty="0"/>
          </a:p>
        </p:txBody>
      </p:sp>
    </p:spTree>
    <p:extLst>
      <p:ext uri="{BB962C8B-B14F-4D97-AF65-F5344CB8AC3E}">
        <p14:creationId xmlns:p14="http://schemas.microsoft.com/office/powerpoint/2010/main" val="85050315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p:cNvSpPr>
            <a:spLocks noGrp="1"/>
          </p:cNvSpPr>
          <p:nvPr>
            <p:ph type="title"/>
          </p:nvPr>
        </p:nvSpPr>
        <p:spPr>
          <a:xfrm>
            <a:off x="1097279" y="286603"/>
            <a:ext cx="10058401" cy="627797"/>
          </a:xfrm>
        </p:spPr>
        <p:txBody>
          <a:bodyPr>
            <a:normAutofit/>
          </a:bodyPr>
          <a:lstStyle/>
          <a:p>
            <a:r>
              <a:rPr lang="es-ES_tradnl" sz="2400" dirty="0"/>
              <a:t>Para llegar a la cuestión en sí el autor analiza con más detalles dos autores:</a:t>
            </a:r>
          </a:p>
        </p:txBody>
      </p:sp>
      <p:sp>
        <p:nvSpPr>
          <p:cNvPr id="5" name="Marcador de contenido 4"/>
          <p:cNvSpPr>
            <a:spLocks noGrp="1"/>
          </p:cNvSpPr>
          <p:nvPr>
            <p:ph sz="half" idx="1"/>
          </p:nvPr>
        </p:nvSpPr>
        <p:spPr>
          <a:xfrm>
            <a:off x="411480" y="1295400"/>
            <a:ext cx="11033760" cy="5135880"/>
          </a:xfrm>
        </p:spPr>
        <p:txBody>
          <a:bodyPr>
            <a:normAutofit/>
          </a:bodyPr>
          <a:lstStyle/>
          <a:p>
            <a:r>
              <a:rPr lang="es-ES_tradnl" sz="2600" b="1" dirty="0"/>
              <a:t>Marcel </a:t>
            </a:r>
            <a:r>
              <a:rPr lang="es-ES_tradnl" sz="2600" b="1" dirty="0" err="1"/>
              <a:t>Duchamp</a:t>
            </a:r>
            <a:r>
              <a:rPr lang="es-ES_tradnl" sz="2600" b="1" dirty="0"/>
              <a:t> en 1915</a:t>
            </a:r>
          </a:p>
          <a:p>
            <a:r>
              <a:rPr lang="es-ES_tradnl" dirty="0"/>
              <a:t>”La pintura se ha acabado” dice en 1912, viendo una gran Hélice al suelo durante un espectáculo aeronáutico. Fue la primera vez que se comparó una maquinaria a una obra de arte. </a:t>
            </a:r>
          </a:p>
          <a:p>
            <a:r>
              <a:rPr lang="es-ES_tradnl" dirty="0"/>
              <a:t>En 1912 </a:t>
            </a:r>
            <a:r>
              <a:rPr lang="es-ES_tradnl" dirty="0" err="1"/>
              <a:t>habìa</a:t>
            </a:r>
            <a:r>
              <a:rPr lang="es-ES_tradnl" dirty="0"/>
              <a:t> sido obligado a bajar su cuadro Desnudo bajando una escalera n. 2 de una exposición cubista y el 1915 realiza su primer </a:t>
            </a:r>
            <a:r>
              <a:rPr lang="es-ES_tradnl" dirty="0" err="1"/>
              <a:t>ready</a:t>
            </a:r>
            <a:r>
              <a:rPr lang="es-ES_tradnl" dirty="0"/>
              <a:t> </a:t>
            </a:r>
            <a:r>
              <a:rPr lang="es-ES_tradnl" dirty="0" err="1"/>
              <a:t>made</a:t>
            </a:r>
            <a:r>
              <a:rPr lang="es-ES_tradnl" dirty="0"/>
              <a:t> (definidos así luego) con una pala de nieve. Y dice “La elección de estos </a:t>
            </a:r>
            <a:r>
              <a:rPr lang="es-ES_tradnl" dirty="0" err="1"/>
              <a:t>ready</a:t>
            </a:r>
            <a:r>
              <a:rPr lang="es-ES_tradnl" dirty="0"/>
              <a:t> </a:t>
            </a:r>
            <a:r>
              <a:rPr lang="es-ES_tradnl" dirty="0" err="1"/>
              <a:t>mades</a:t>
            </a:r>
            <a:r>
              <a:rPr lang="es-ES_tradnl" dirty="0"/>
              <a:t> no está dictada por ningún deleite estético. </a:t>
            </a:r>
            <a:r>
              <a:rPr lang="es-ES_tradnl" b="1" dirty="0"/>
              <a:t>Esta elección se basa en una reacción de indiferencia visual con una total ausencia de buen o mal gusto</a:t>
            </a:r>
            <a:r>
              <a:rPr lang="mr-IN" b="1" dirty="0"/>
              <a:t>…</a:t>
            </a:r>
            <a:r>
              <a:rPr lang="es-ES" b="1" dirty="0"/>
              <a:t>una anestesia completa”</a:t>
            </a:r>
          </a:p>
          <a:p>
            <a:r>
              <a:rPr lang="es-ES" dirty="0"/>
              <a:t>El arte hasta </a:t>
            </a:r>
            <a:r>
              <a:rPr lang="es-ES" dirty="0" err="1"/>
              <a:t>Courbet</a:t>
            </a:r>
            <a:r>
              <a:rPr lang="es-ES" dirty="0"/>
              <a:t> había sido retiniano y solo estaba interesado en agradar los ojos. </a:t>
            </a:r>
          </a:p>
          <a:p>
            <a:r>
              <a:rPr lang="es-ES" dirty="0"/>
              <a:t>Otros tipos de arte (religioso, filosófico) eran interesantes.</a:t>
            </a:r>
          </a:p>
          <a:p>
            <a:r>
              <a:rPr lang="es-ES" dirty="0"/>
              <a:t>1915: plena 1¨ guerra Mundial, él ataca el gusto y el arte que tiene que ver con la maestría, la pericia y con la visión exclusiva del artista. Ataca la burguesía por haber decidido entrar en guerra. Hay una disputa con la Sociedad de Artistas Independientes y Sociedad francesa por sus políticas y por haber rechazado el Urinario, luego expuesto en la Galería 291 de Alfred </a:t>
            </a:r>
            <a:r>
              <a:rPr lang="es-ES" dirty="0" err="1"/>
              <a:t>Stiglitz</a:t>
            </a:r>
            <a:r>
              <a:rPr lang="es-ES" dirty="0"/>
              <a:t> (cerrada en 1917, año en que USA entra en guerra). </a:t>
            </a:r>
            <a:endParaRPr lang="es-ES_tradnl" dirty="0"/>
          </a:p>
        </p:txBody>
      </p:sp>
    </p:spTree>
    <p:extLst>
      <p:ext uri="{BB962C8B-B14F-4D97-AF65-F5344CB8AC3E}">
        <p14:creationId xmlns:p14="http://schemas.microsoft.com/office/powerpoint/2010/main" val="95889310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ítulo 6"/>
          <p:cNvSpPr>
            <a:spLocks noGrp="1"/>
          </p:cNvSpPr>
          <p:nvPr>
            <p:ph type="title"/>
          </p:nvPr>
        </p:nvSpPr>
        <p:spPr/>
        <p:txBody>
          <a:bodyPr>
            <a:normAutofit fontScale="90000"/>
          </a:bodyPr>
          <a:lstStyle/>
          <a:p>
            <a:r>
              <a:rPr lang="es-ES_tradnl" dirty="0"/>
              <a:t>Algo puede ser arte sin ser bello</a:t>
            </a:r>
            <a:br>
              <a:rPr lang="es-ES_tradnl" dirty="0"/>
            </a:br>
            <a:br>
              <a:rPr lang="es-ES_tradnl" dirty="0"/>
            </a:br>
            <a:br>
              <a:rPr lang="es-ES_tradnl" dirty="0"/>
            </a:br>
            <a:endParaRPr lang="es-ES_tradnl" dirty="0"/>
          </a:p>
        </p:txBody>
      </p:sp>
      <p:pic>
        <p:nvPicPr>
          <p:cNvPr id="10" name="Marcador de contenido 9"/>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5288280" y="378401"/>
            <a:ext cx="5823009" cy="6159877"/>
          </a:xfrm>
        </p:spPr>
      </p:pic>
      <p:sp>
        <p:nvSpPr>
          <p:cNvPr id="9" name="Marcador de texto 8"/>
          <p:cNvSpPr>
            <a:spLocks noGrp="1"/>
          </p:cNvSpPr>
          <p:nvPr>
            <p:ph type="body" sz="half" idx="2"/>
          </p:nvPr>
        </p:nvSpPr>
        <p:spPr>
          <a:xfrm>
            <a:off x="457200" y="2225040"/>
            <a:ext cx="3200400" cy="4175760"/>
          </a:xfrm>
        </p:spPr>
        <p:txBody>
          <a:bodyPr>
            <a:normAutofit lnSpcReduction="10000"/>
          </a:bodyPr>
          <a:lstStyle/>
          <a:p>
            <a:r>
              <a:rPr lang="es-ES_tradnl" sz="2000" dirty="0"/>
              <a:t>“Ha revelado una forma encantadora, liberada ahora de su finalidad funcional, haciendo claramente una aportación estética” Dice </a:t>
            </a:r>
            <a:r>
              <a:rPr lang="es-ES_tradnl" sz="2000" dirty="0" err="1"/>
              <a:t>Arensberg</a:t>
            </a:r>
            <a:r>
              <a:rPr lang="es-ES_tradnl" sz="2000" dirty="0"/>
              <a:t>, </a:t>
            </a:r>
            <a:r>
              <a:rPr lang="es-ES_tradnl" sz="2000" dirty="0" err="1"/>
              <a:t>colecionista</a:t>
            </a:r>
            <a:r>
              <a:rPr lang="es-ES_tradnl" sz="2000" dirty="0"/>
              <a:t>, crítico, </a:t>
            </a:r>
            <a:r>
              <a:rPr lang="es-ES_tradnl" sz="2000" dirty="0" err="1"/>
              <a:t>poéta</a:t>
            </a:r>
            <a:r>
              <a:rPr lang="es-ES_tradnl" sz="2000" dirty="0"/>
              <a:t>, fundador de la Sociedad de Artistas Independientes en NY, que abandonó cuando </a:t>
            </a:r>
            <a:r>
              <a:rPr lang="es-ES_tradnl" sz="2000" dirty="0" err="1"/>
              <a:t>The</a:t>
            </a:r>
            <a:r>
              <a:rPr lang="es-ES_tradnl" sz="2000" dirty="0"/>
              <a:t> </a:t>
            </a:r>
            <a:r>
              <a:rPr lang="es-ES_tradnl" sz="2000" dirty="0" err="1"/>
              <a:t>fountain</a:t>
            </a:r>
            <a:r>
              <a:rPr lang="es-ES_tradnl" sz="2000" dirty="0"/>
              <a:t> fue rechazada. </a:t>
            </a:r>
          </a:p>
          <a:p>
            <a:endParaRPr lang="es-ES_tradnl" sz="2000" dirty="0"/>
          </a:p>
          <a:p>
            <a:pPr algn="ctr"/>
            <a:r>
              <a:rPr lang="es-ES_tradnl" sz="2000" dirty="0"/>
              <a:t>“Es una pieza de </a:t>
            </a:r>
            <a:r>
              <a:rPr lang="es-ES_tradnl" sz="2000" dirty="0" err="1"/>
              <a:t>fonteria</a:t>
            </a:r>
            <a:r>
              <a:rPr lang="es-ES_tradnl" sz="2000" dirty="0"/>
              <a:t> y no es arte”</a:t>
            </a:r>
          </a:p>
          <a:p>
            <a:endParaRPr lang="es-ES_tradnl" sz="2000" dirty="0"/>
          </a:p>
        </p:txBody>
      </p:sp>
    </p:spTree>
    <p:extLst>
      <p:ext uri="{BB962C8B-B14F-4D97-AF65-F5344CB8AC3E}">
        <p14:creationId xmlns:p14="http://schemas.microsoft.com/office/powerpoint/2010/main" val="197358369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pPr algn="ctr"/>
            <a:r>
              <a:rPr lang="es-ES_tradnl" b="1" dirty="0" err="1"/>
              <a:t>Benswell</a:t>
            </a:r>
            <a:br>
              <a:rPr lang="es-ES_tradnl" dirty="0"/>
            </a:br>
            <a:r>
              <a:rPr lang="es-ES_tradnl" dirty="0"/>
              <a:t>“mondo </a:t>
            </a:r>
            <a:r>
              <a:rPr lang="es-ES_tradnl" dirty="0" err="1"/>
              <a:t>della</a:t>
            </a:r>
            <a:r>
              <a:rPr lang="es-ES_tradnl" dirty="0"/>
              <a:t> vita”</a:t>
            </a:r>
          </a:p>
        </p:txBody>
      </p:sp>
      <p:sp>
        <p:nvSpPr>
          <p:cNvPr id="3" name="Marcador de contenido 2"/>
          <p:cNvSpPr>
            <a:spLocks noGrp="1"/>
          </p:cNvSpPr>
          <p:nvPr>
            <p:ph idx="1"/>
          </p:nvPr>
        </p:nvSpPr>
        <p:spPr/>
        <p:txBody>
          <a:bodyPr>
            <a:normAutofit lnSpcReduction="10000"/>
          </a:bodyPr>
          <a:lstStyle/>
          <a:p>
            <a:r>
              <a:rPr lang="es-ES_tradnl" dirty="0"/>
              <a:t>Hubo continuidad de materiales en la pintura, la arcilla para el modelado, el yeso para molduras, el bronce para la fundición, la madera para talla. </a:t>
            </a:r>
          </a:p>
          <a:p>
            <a:r>
              <a:rPr lang="es-ES_tradnl" u="sng" dirty="0"/>
              <a:t>Desde los años ‘70 empezó a haber interés para materiales comunes de la vida cotidiana. Y por lo tanto un rechazo de los materiales tradicionales. </a:t>
            </a:r>
          </a:p>
          <a:p>
            <a:r>
              <a:rPr lang="es-ES_tradnl" dirty="0"/>
              <a:t>Una nueva cuestión filosófica ha sido levantada: </a:t>
            </a:r>
          </a:p>
          <a:p>
            <a:r>
              <a:rPr lang="es-ES_tradnl" dirty="0"/>
              <a:t>“¿cómo distinguir entre el arte y las cosas reales que no son arte, </a:t>
            </a:r>
          </a:p>
          <a:p>
            <a:r>
              <a:rPr lang="es-ES_tradnl" dirty="0"/>
              <a:t>pero que muy bien podrían haber sido utilizada como obras de arte?”</a:t>
            </a:r>
          </a:p>
          <a:p>
            <a:r>
              <a:rPr lang="es-ES_tradnl" dirty="0"/>
              <a:t>Ej. </a:t>
            </a:r>
            <a:r>
              <a:rPr lang="es-ES_tradnl" dirty="0" err="1"/>
              <a:t>Fischli</a:t>
            </a:r>
            <a:r>
              <a:rPr lang="es-ES_tradnl" dirty="0"/>
              <a:t> y </a:t>
            </a:r>
            <a:r>
              <a:rPr lang="es-ES_tradnl" dirty="0" err="1"/>
              <a:t>Weiss</a:t>
            </a:r>
            <a:endParaRPr lang="es-ES_tradnl" dirty="0"/>
          </a:p>
          <a:p>
            <a:r>
              <a:rPr lang="es-ES_tradnl" dirty="0"/>
              <a:t>Ej. Joseph </a:t>
            </a:r>
            <a:r>
              <a:rPr lang="es-ES_tradnl" dirty="0" err="1"/>
              <a:t>Beuys</a:t>
            </a:r>
            <a:r>
              <a:rPr lang="es-ES_tradnl" dirty="0"/>
              <a:t> (1921-1986, Alemania, artista y profesor) declara:</a:t>
            </a:r>
          </a:p>
          <a:p>
            <a:r>
              <a:rPr lang="es-ES_tradnl" sz="2800" b="1" dirty="0"/>
              <a:t>“Cualquier cosa puede ser arte”</a:t>
            </a:r>
          </a:p>
        </p:txBody>
      </p:sp>
      <p:pic>
        <p:nvPicPr>
          <p:cNvPr id="4" name="Imagen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937982" y="2931459"/>
            <a:ext cx="2217698" cy="3326547"/>
          </a:xfrm>
          <a:prstGeom prst="rect">
            <a:avLst/>
          </a:prstGeom>
        </p:spPr>
      </p:pic>
    </p:spTree>
    <p:extLst>
      <p:ext uri="{BB962C8B-B14F-4D97-AF65-F5344CB8AC3E}">
        <p14:creationId xmlns:p14="http://schemas.microsoft.com/office/powerpoint/2010/main" val="96777106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395640" y="274320"/>
            <a:ext cx="11583000" cy="1234440"/>
          </a:xfrm>
        </p:spPr>
        <p:txBody>
          <a:bodyPr>
            <a:normAutofit fontScale="90000"/>
          </a:bodyPr>
          <a:lstStyle/>
          <a:p>
            <a:pPr algn="ctr"/>
            <a:r>
              <a:rPr lang="es-ES_tradnl" dirty="0"/>
              <a:t>Joseph </a:t>
            </a:r>
            <a:r>
              <a:rPr lang="es-ES_tradnl" dirty="0" err="1"/>
              <a:t>Beuys</a:t>
            </a:r>
            <a:r>
              <a:rPr lang="es-ES_tradnl" dirty="0"/>
              <a:t>				John Cage</a:t>
            </a:r>
            <a:br>
              <a:rPr lang="es-ES_tradnl" dirty="0"/>
            </a:br>
            <a:r>
              <a:rPr lang="es-ES_tradnl" sz="2400" dirty="0"/>
              <a:t>(fieltro y grasa animal)    				 (¿porqué los sonidos </a:t>
            </a:r>
            <a:br>
              <a:rPr lang="es-ES_tradnl" sz="2400" dirty="0"/>
            </a:br>
            <a:r>
              <a:rPr lang="es-ES_tradnl" sz="2400" dirty="0"/>
              <a:t>						         se limitan a notas convencionales?1952, 4’33’’ NY)</a:t>
            </a:r>
          </a:p>
        </p:txBody>
      </p:sp>
      <p:pic>
        <p:nvPicPr>
          <p:cNvPr id="4" name="John Cage's 4'33'.mp4">
            <a:hlinkClick r:id="" action="ppaction://media"/>
          </p:cNvPr>
          <p:cNvPicPr>
            <a:picLocks noGrp="1" noChangeAspect="1"/>
          </p:cNvPicPr>
          <p:nvPr>
            <p:ph idx="1"/>
            <a:videoFile r:link="rId2"/>
            <p:extLst>
              <p:ext uri="{DAA4B4D4-6D71-4841-9C94-3DE7FCFB9230}">
                <p14:media xmlns:p14="http://schemas.microsoft.com/office/powerpoint/2010/main" r:embed="rId1"/>
              </p:ext>
            </p:extLst>
          </p:nvPr>
        </p:nvPicPr>
        <p:blipFill>
          <a:blip r:embed="rId4"/>
          <a:stretch>
            <a:fillRect/>
          </a:stretch>
        </p:blipFill>
        <p:spPr>
          <a:xfrm>
            <a:off x="6456240" y="2000025"/>
            <a:ext cx="5141400" cy="3427600"/>
          </a:xfrm>
        </p:spPr>
      </p:pic>
      <p:pic>
        <p:nvPicPr>
          <p:cNvPr id="5" name="Imagen 4"/>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49321" y="2000025"/>
            <a:ext cx="5449499" cy="3427600"/>
          </a:xfrm>
          <a:prstGeom prst="rect">
            <a:avLst/>
          </a:prstGeom>
        </p:spPr>
      </p:pic>
      <p:sp>
        <p:nvSpPr>
          <p:cNvPr id="6" name="CuadroTexto 5"/>
          <p:cNvSpPr txBox="1"/>
          <p:nvPr/>
        </p:nvSpPr>
        <p:spPr>
          <a:xfrm>
            <a:off x="1097280" y="5690290"/>
            <a:ext cx="9700925" cy="646331"/>
          </a:xfrm>
          <a:prstGeom prst="rect">
            <a:avLst/>
          </a:prstGeom>
          <a:noFill/>
        </p:spPr>
        <p:txBody>
          <a:bodyPr wrap="none" rtlCol="0">
            <a:spAutoFit/>
          </a:bodyPr>
          <a:lstStyle/>
          <a:p>
            <a:r>
              <a:rPr lang="es-ES_tradnl" dirty="0"/>
              <a:t>Antes era: Llevar el arte a la realidad a través de la representación. Ahora es: llevar la realidad al arte. </a:t>
            </a:r>
          </a:p>
          <a:p>
            <a:pPr algn="ctr"/>
            <a:r>
              <a:rPr lang="es-ES_tradnl" b="1" dirty="0"/>
              <a:t>Cambió la forma de entender el arte </a:t>
            </a:r>
          </a:p>
        </p:txBody>
      </p:sp>
    </p:spTree>
    <p:extLst>
      <p:ext uri="{BB962C8B-B14F-4D97-AF65-F5344CB8AC3E}">
        <p14:creationId xmlns:p14="http://schemas.microsoft.com/office/powerpoint/2010/main" val="1974331623"/>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4"/>
                                        </p:tgtEl>
                                      </p:cBhvr>
                                    </p:cmd>
                                  </p:childTnLst>
                                </p:cTn>
                              </p:par>
                            </p:childTnLst>
                          </p:cTn>
                        </p:par>
                      </p:childTnLst>
                    </p:cTn>
                  </p:par>
                </p:childTnLst>
              </p:cTn>
              <p:nextCondLst>
                <p:cond evt="onClick" delay="0">
                  <p:tgtEl>
                    <p:spTgt spid="4"/>
                  </p:tgtEl>
                </p:cond>
              </p:nextCondLst>
            </p:seq>
            <p:video>
              <p:cMediaNode vol="80000">
                <p:cTn id="7" fill="hold" display="0">
                  <p:stCondLst>
                    <p:cond delay="indefinite"/>
                  </p:stCondLst>
                </p:cTn>
                <p:tgtEl>
                  <p:spTgt spid="4"/>
                </p:tgtEl>
              </p:cMediaNode>
            </p:video>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pPr algn="ctr"/>
            <a:r>
              <a:rPr lang="es-ES_tradnl" dirty="0"/>
              <a:t>¿Escuchar el silencio?</a:t>
            </a:r>
            <a:br>
              <a:rPr lang="es-ES_tradnl" dirty="0"/>
            </a:br>
            <a:r>
              <a:rPr lang="es-ES_tradnl" dirty="0"/>
              <a:t>Escuchar la vida (</a:t>
            </a:r>
            <a:r>
              <a:rPr lang="es-ES_tradnl" dirty="0" err="1"/>
              <a:t>J.Cage</a:t>
            </a:r>
            <a:r>
              <a:rPr lang="es-ES_tradnl" dirty="0"/>
              <a:t>)</a:t>
            </a:r>
          </a:p>
        </p:txBody>
      </p:sp>
      <p:pic>
        <p:nvPicPr>
          <p:cNvPr id="4" name="Marcador de contenido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94088" y="2392679"/>
            <a:ext cx="4165600" cy="2499360"/>
          </a:xfrm>
        </p:spPr>
      </p:pic>
      <p:sp>
        <p:nvSpPr>
          <p:cNvPr id="5" name="CuadroTexto 4"/>
          <p:cNvSpPr txBox="1"/>
          <p:nvPr/>
        </p:nvSpPr>
        <p:spPr>
          <a:xfrm>
            <a:off x="189396" y="5145316"/>
            <a:ext cx="4374984" cy="1200329"/>
          </a:xfrm>
          <a:prstGeom prst="rect">
            <a:avLst/>
          </a:prstGeom>
          <a:noFill/>
        </p:spPr>
        <p:txBody>
          <a:bodyPr wrap="square" rtlCol="0">
            <a:spAutoFit/>
          </a:bodyPr>
          <a:lstStyle/>
          <a:p>
            <a:pPr algn="ctr"/>
            <a:r>
              <a:rPr lang="es-ES_tradnl" dirty="0" err="1"/>
              <a:t>Merce</a:t>
            </a:r>
            <a:r>
              <a:rPr lang="es-ES_tradnl" dirty="0"/>
              <a:t> </a:t>
            </a:r>
            <a:r>
              <a:rPr lang="es-ES_tradnl" dirty="0" err="1"/>
              <a:t>Cunningham</a:t>
            </a:r>
            <a:r>
              <a:rPr lang="es-ES_tradnl" dirty="0"/>
              <a:t> (USA, 1919-2009)</a:t>
            </a:r>
          </a:p>
          <a:p>
            <a:pPr algn="ctr"/>
            <a:r>
              <a:rPr lang="es-ES_tradnl" dirty="0"/>
              <a:t>Danza anti-psicológica y anti-narrativa</a:t>
            </a:r>
          </a:p>
          <a:p>
            <a:pPr algn="ctr"/>
            <a:r>
              <a:rPr lang="es-ES_tradnl" dirty="0"/>
              <a:t>Estudio basado sobre la casualidad</a:t>
            </a:r>
          </a:p>
          <a:p>
            <a:pPr algn="ctr"/>
            <a:r>
              <a:rPr lang="es-ES_tradnl" dirty="0"/>
              <a:t>Cercanía al Budismo ZEN</a:t>
            </a:r>
          </a:p>
        </p:txBody>
      </p:sp>
      <p:pic>
        <p:nvPicPr>
          <p:cNvPr id="6" name="Imagen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69072" y="1737361"/>
            <a:ext cx="7402286" cy="3886200"/>
          </a:xfrm>
          <a:prstGeom prst="rect">
            <a:avLst/>
          </a:prstGeom>
        </p:spPr>
      </p:pic>
      <p:sp>
        <p:nvSpPr>
          <p:cNvPr id="7" name="CuadroTexto 6"/>
          <p:cNvSpPr txBox="1"/>
          <p:nvPr/>
        </p:nvSpPr>
        <p:spPr>
          <a:xfrm>
            <a:off x="4885768" y="5623561"/>
            <a:ext cx="6968894" cy="646331"/>
          </a:xfrm>
          <a:prstGeom prst="rect">
            <a:avLst/>
          </a:prstGeom>
          <a:noFill/>
        </p:spPr>
        <p:txBody>
          <a:bodyPr wrap="none" rtlCol="0">
            <a:spAutoFit/>
          </a:bodyPr>
          <a:lstStyle/>
          <a:p>
            <a:pPr algn="ctr"/>
            <a:r>
              <a:rPr lang="es-ES_tradnl" dirty="0" err="1"/>
              <a:t>Rauschenberg</a:t>
            </a:r>
            <a:r>
              <a:rPr lang="es-ES_tradnl" dirty="0"/>
              <a:t> (1925-2008, Alemania, pintor y </a:t>
            </a:r>
            <a:r>
              <a:rPr lang="es-ES_tradnl" dirty="0" err="1"/>
              <a:t>fotografo</a:t>
            </a:r>
            <a:r>
              <a:rPr lang="es-ES_tradnl" dirty="0"/>
              <a:t>). Junto a Cage y </a:t>
            </a:r>
          </a:p>
          <a:p>
            <a:pPr algn="ctr"/>
            <a:r>
              <a:rPr lang="es-ES_tradnl" dirty="0" err="1"/>
              <a:t>Cunningham</a:t>
            </a:r>
            <a:r>
              <a:rPr lang="es-ES_tradnl" dirty="0"/>
              <a:t> participan a </a:t>
            </a:r>
            <a:r>
              <a:rPr lang="es-ES_tradnl" dirty="0" err="1"/>
              <a:t>Theater</a:t>
            </a:r>
            <a:r>
              <a:rPr lang="es-ES_tradnl" dirty="0"/>
              <a:t> </a:t>
            </a:r>
            <a:r>
              <a:rPr lang="es-ES_tradnl" dirty="0" err="1"/>
              <a:t>Pieces</a:t>
            </a:r>
            <a:r>
              <a:rPr lang="es-ES_tradnl" dirty="0"/>
              <a:t> (luego llamado </a:t>
            </a:r>
            <a:r>
              <a:rPr lang="es-ES_tradnl" dirty="0" err="1"/>
              <a:t>Happaning</a:t>
            </a:r>
            <a:r>
              <a:rPr lang="es-ES_tradnl" dirty="0"/>
              <a:t>)</a:t>
            </a:r>
          </a:p>
        </p:txBody>
      </p:sp>
    </p:spTree>
    <p:extLst>
      <p:ext uri="{BB962C8B-B14F-4D97-AF65-F5344CB8AC3E}">
        <p14:creationId xmlns:p14="http://schemas.microsoft.com/office/powerpoint/2010/main" val="136789016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1112520" y="291254"/>
            <a:ext cx="10058400" cy="1735666"/>
          </a:xfrm>
        </p:spPr>
        <p:txBody>
          <a:bodyPr/>
          <a:lstStyle/>
          <a:p>
            <a:r>
              <a:rPr lang="es-ES_tradnl" dirty="0"/>
              <a:t>Surgen organizaciones que buscan artistas emergentes, el arte considerada como inversión, cantidad de exposiciones</a:t>
            </a:r>
            <a:r>
              <a:rPr lang="mr-IN" dirty="0"/>
              <a:t>…</a:t>
            </a:r>
            <a:endParaRPr lang="es-ES" dirty="0"/>
          </a:p>
          <a:p>
            <a:r>
              <a:rPr lang="es-ES" dirty="0" err="1"/>
              <a:t>Rahway</a:t>
            </a:r>
            <a:r>
              <a:rPr lang="es-ES" dirty="0"/>
              <a:t> </a:t>
            </a:r>
            <a:r>
              <a:rPr lang="es-ES" dirty="0" err="1"/>
              <a:t>Zakanitch</a:t>
            </a:r>
            <a:r>
              <a:rPr lang="es-ES" dirty="0"/>
              <a:t> (1935-) estudia espacios y objetos domésticos, junto al grupo P&amp; D (</a:t>
            </a:r>
            <a:r>
              <a:rPr lang="es-ES" dirty="0" err="1"/>
              <a:t>Pattern</a:t>
            </a:r>
            <a:r>
              <a:rPr lang="es-ES" dirty="0"/>
              <a:t> and </a:t>
            </a:r>
            <a:r>
              <a:rPr lang="es-ES" dirty="0" err="1"/>
              <a:t>decoration</a:t>
            </a:r>
            <a:r>
              <a:rPr lang="es-ES" dirty="0"/>
              <a:t>) representa, por el autor, el último movimiento significativo en USA.</a:t>
            </a:r>
            <a:endParaRPr lang="es-ES_tradnl" dirty="0"/>
          </a:p>
        </p:txBody>
      </p:sp>
      <p:pic>
        <p:nvPicPr>
          <p:cNvPr id="4" name="Imagen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65871" y="1905000"/>
            <a:ext cx="10351698" cy="4267200"/>
          </a:xfrm>
          <a:prstGeom prst="rect">
            <a:avLst/>
          </a:prstGeom>
        </p:spPr>
      </p:pic>
    </p:spTree>
    <p:extLst>
      <p:ext uri="{BB962C8B-B14F-4D97-AF65-F5344CB8AC3E}">
        <p14:creationId xmlns:p14="http://schemas.microsoft.com/office/powerpoint/2010/main" val="187066570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1097280" y="1845734"/>
            <a:ext cx="10058400" cy="4478866"/>
          </a:xfrm>
        </p:spPr>
        <p:txBody>
          <a:bodyPr>
            <a:normAutofit/>
          </a:bodyPr>
          <a:lstStyle/>
          <a:p>
            <a:r>
              <a:rPr lang="es-ES_tradnl" dirty="0"/>
              <a:t>1984 </a:t>
            </a:r>
            <a:r>
              <a:rPr lang="es-ES_tradnl" dirty="0" err="1"/>
              <a:t>Greenberg</a:t>
            </a:r>
            <a:r>
              <a:rPr lang="es-ES_tradnl" dirty="0"/>
              <a:t> es la máxima autoridad en cuanto a crítica pero de repente</a:t>
            </a:r>
            <a:r>
              <a:rPr lang="mr-IN" dirty="0"/>
              <a:t>…</a:t>
            </a:r>
            <a:endParaRPr lang="es-ES" dirty="0"/>
          </a:p>
          <a:p>
            <a:r>
              <a:rPr lang="es-ES" dirty="0"/>
              <a:t>No solo los movimientos artísticos, sino los políticos, los feministas, homosexuales, sociales, quieren espacios para exhibir su trabajo.</a:t>
            </a:r>
          </a:p>
          <a:p>
            <a:r>
              <a:rPr lang="es-ES" dirty="0"/>
              <a:t>A nivel curatorial se opta por el multiculturalismo, mostrando obras de negros, asiáticos, de la diversidad, y finalmente el arte al final del siglo XX empieza a revelar su </a:t>
            </a:r>
            <a:r>
              <a:rPr lang="es-ES" b="1" dirty="0"/>
              <a:t>VERDAD INTERIOR</a:t>
            </a:r>
          </a:p>
          <a:p>
            <a:r>
              <a:rPr lang="es-ES" dirty="0"/>
              <a:t>El autor se compara a Hegel en su </a:t>
            </a:r>
            <a:r>
              <a:rPr lang="es-ES" b="1" dirty="0"/>
              <a:t>Fenomenología del </a:t>
            </a:r>
            <a:r>
              <a:rPr lang="es-ES" b="1" dirty="0" err="1"/>
              <a:t>Espiritu</a:t>
            </a:r>
            <a:r>
              <a:rPr lang="es-ES" b="1" dirty="0"/>
              <a:t>*</a:t>
            </a:r>
            <a:r>
              <a:rPr lang="es-ES" dirty="0"/>
              <a:t>: grandes pasos anteriores para llegar ahora al punto y abordar la cuestión en sí.</a:t>
            </a:r>
          </a:p>
          <a:p>
            <a:r>
              <a:rPr lang="es-ES" dirty="0"/>
              <a:t>* Es la historia romanzada de la consciencia que poco a poco se reconoce como espíritu. </a:t>
            </a:r>
          </a:p>
          <a:p>
            <a:r>
              <a:rPr lang="es-ES" dirty="0"/>
              <a:t>Desde las manifestaciones más bajas hacia/hasta la verdad absoluta, desde lo finito hacia lo infinito, desde la oposición dicotómica objeto-sujeto hacia la identificación entre objeto-sujeto</a:t>
            </a:r>
          </a:p>
          <a:p>
            <a:r>
              <a:rPr lang="es-ES" dirty="0"/>
              <a:t>El sujeto es la realidad en sí y llega a </a:t>
            </a:r>
            <a:r>
              <a:rPr lang="es-ES" dirty="0" err="1"/>
              <a:t>reconoscerlo</a:t>
            </a:r>
            <a:r>
              <a:rPr lang="es-ES" dirty="0"/>
              <a:t> solo después de ese camino que termina con el reconocimiento por parte de la </a:t>
            </a:r>
            <a:r>
              <a:rPr lang="es-ES" dirty="0" err="1"/>
              <a:t>cosciencia</a:t>
            </a:r>
            <a:r>
              <a:rPr lang="es-ES" dirty="0"/>
              <a:t> de ser identidad, de ser en unidad con la realidad. </a:t>
            </a:r>
            <a:endParaRPr lang="es-ES_tradnl" dirty="0"/>
          </a:p>
        </p:txBody>
      </p:sp>
    </p:spTree>
    <p:extLst>
      <p:ext uri="{BB962C8B-B14F-4D97-AF65-F5344CB8AC3E}">
        <p14:creationId xmlns:p14="http://schemas.microsoft.com/office/powerpoint/2010/main" val="1900930949"/>
      </p:ext>
    </p:extLst>
  </p:cSld>
  <p:clrMapOvr>
    <a:masterClrMapping/>
  </p:clrMapOvr>
</p:sld>
</file>

<file path=ppt/theme/theme1.xml><?xml version="1.0" encoding="utf-8"?>
<a:theme xmlns:a="http://schemas.openxmlformats.org/drawingml/2006/main" name="Retrospección">
  <a:themeElements>
    <a:clrScheme name="Retrospect">
      <a:dk1>
        <a:srgbClr val="000000"/>
      </a:dk1>
      <a:lt1>
        <a:sysClr val="window" lastClr="FFFFFF"/>
      </a:lt1>
      <a:dk2>
        <a:srgbClr val="637052"/>
      </a:dk2>
      <a:lt2>
        <a:srgbClr val="CCDDEA"/>
      </a:lt2>
      <a:accent1>
        <a:srgbClr val="E48312"/>
      </a:accent1>
      <a:accent2>
        <a:srgbClr val="BD582C"/>
      </a:accent2>
      <a:accent3>
        <a:srgbClr val="865640"/>
      </a:accent3>
      <a:accent4>
        <a:srgbClr val="9B8357"/>
      </a:accent4>
      <a:accent5>
        <a:srgbClr val="C2BC80"/>
      </a:accent5>
      <a:accent6>
        <a:srgbClr val="94A088"/>
      </a:accent6>
      <a:hlink>
        <a:srgbClr val="2998E3"/>
      </a:hlink>
      <a:folHlink>
        <a:srgbClr val="8C8C8C"/>
      </a:folHlink>
    </a:clrScheme>
    <a:fontScheme name="Retrospect">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3F1AAB62-24C6-49D2-8E01-B56FAC9A3DCD}"/>
    </a:ext>
  </a:extLst>
</a:theme>
</file>

<file path=docProps/app.xml><?xml version="1.0" encoding="utf-8"?>
<Properties xmlns="http://schemas.openxmlformats.org/officeDocument/2006/extended-properties" xmlns:vt="http://schemas.openxmlformats.org/officeDocument/2006/docPropsVTypes">
  <Template>Retrospectiva</Template>
  <TotalTime>610</TotalTime>
  <Words>2063</Words>
  <Application>Microsoft Macintosh PowerPoint</Application>
  <PresentationFormat>Panorámica</PresentationFormat>
  <Paragraphs>132</Paragraphs>
  <Slides>19</Slides>
  <Notes>0</Notes>
  <HiddenSlides>0</HiddenSlides>
  <MMClips>1</MMClips>
  <ScaleCrop>false</ScaleCrop>
  <HeadingPairs>
    <vt:vector size="6" baseType="variant">
      <vt:variant>
        <vt:lpstr>Fuentes usadas</vt:lpstr>
      </vt:variant>
      <vt:variant>
        <vt:i4>2</vt:i4>
      </vt:variant>
      <vt:variant>
        <vt:lpstr>Tema</vt:lpstr>
      </vt:variant>
      <vt:variant>
        <vt:i4>1</vt:i4>
      </vt:variant>
      <vt:variant>
        <vt:lpstr>Títulos de diapositiva</vt:lpstr>
      </vt:variant>
      <vt:variant>
        <vt:i4>19</vt:i4>
      </vt:variant>
    </vt:vector>
  </HeadingPairs>
  <TitlesOfParts>
    <vt:vector size="22" baseType="lpstr">
      <vt:lpstr>Calibri</vt:lpstr>
      <vt:lpstr>Calibri Light</vt:lpstr>
      <vt:lpstr>Retrospección</vt:lpstr>
      <vt:lpstr>¿Qué es el arte? Arthur Danto* </vt:lpstr>
      <vt:lpstr>SUEÑOS DESPIERTOS </vt:lpstr>
      <vt:lpstr>Presentación de PowerPoint</vt:lpstr>
      <vt:lpstr>La historia empezada por Giotto era pasado. En ese pasado occidental se habían excluido Países y Corrientes, como por ejemplo la pintura China y Japonesa habían parcialmente sido consideradas, aunque no reflejaran los criterios de la época; pintura de Polinesia y de África, MesoAmerica, estaban fuera de los límites prestablecidos, porque consideradas primitivas. Arte era lo que podía copiar la naturaleza, la realidad visual. En el siglo XIX estas entran en los Museos de Historia natural o antropología. </vt:lpstr>
      <vt:lpstr>1907. Hay unanimidad en cuanto a Las señoritas de Aviñon como una pintura bélica (por su tamaño 243 x 233), revolucionaria (por su contenido y forma) y provocadora. Picasso no quería copiar las apariencias visuales aunque aún hay una evidencia de hechos y contexto. Sería imposible ver esta pintura a través de una ventana (vs. Alberti). Se lee en clave de Tríada psicológica y evolutiva (ello, ego, superego), incoherencia estilística, cercanía a Fauves pero no solamente, temas cotidianos, interés por la realidad y no por la apariencia.  </vt:lpstr>
      <vt:lpstr>Presentación de PowerPoint</vt:lpstr>
      <vt:lpstr>Willem de Kooning Serie mujer-1953</vt:lpstr>
      <vt:lpstr>ABSTRACCIÓN Visión conectiva VS. Visión inconsciente</vt:lpstr>
      <vt:lpstr>SURREALISMO Los surrealistas exilian a NY durante la 2¨Guerra Mundial .</vt:lpstr>
      <vt:lpstr>  Matta           Gorky </vt:lpstr>
      <vt:lpstr>Desnudos bajando la escalera, n. 2. Marcell Duchamp, 1912. Le obligaron a retirarla de una muestra en Paris y la expuso en NY, donde la hizo famoso.  Junto a Mademoiselle Pogany de Brancusi (1976-1957, Rumania) introduce America al Arte moderno.  </vt:lpstr>
      <vt:lpstr>Presentación de PowerPoint</vt:lpstr>
      <vt:lpstr>Para llegar a la cuestión en sí el autor analiza con más detalles dos autores:</vt:lpstr>
      <vt:lpstr>Algo puede ser arte sin ser bello   </vt:lpstr>
      <vt:lpstr>Benswell “mondo della vita”</vt:lpstr>
      <vt:lpstr>Joseph Beuys    John Cage (fieltro y grasa animal)         (¿porqué los sonidos                 se limitan a notas convencionales?1952, 4’33’’ NY)</vt:lpstr>
      <vt:lpstr>¿Escuchar el silencio? Escuchar la vida (J.Cage)</vt:lpstr>
      <vt:lpstr>Presentación de PowerPoint</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¿Qué es el arte? Arthur Danto* </dc:title>
  <dc:creator>Silvia Barbotto</dc:creator>
  <cp:lastModifiedBy>Silvia Barbotto</cp:lastModifiedBy>
  <cp:revision>47</cp:revision>
  <dcterms:created xsi:type="dcterms:W3CDTF">2017-08-19T23:51:25Z</dcterms:created>
  <dcterms:modified xsi:type="dcterms:W3CDTF">2019-07-06T22:36:06Z</dcterms:modified>
</cp:coreProperties>
</file>