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4"/>
    <p:restoredTop sz="94679"/>
  </p:normalViewPr>
  <p:slideViewPr>
    <p:cSldViewPr snapToGrid="0" snapToObjects="1">
      <p:cViewPr varScale="1">
        <p:scale>
          <a:sx n="104" d="100"/>
          <a:sy n="104" d="100"/>
        </p:scale>
        <p:origin x="1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accent3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7/6/19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0051" y="2266681"/>
            <a:ext cx="10055629" cy="1775095"/>
          </a:xfrm>
        </p:spPr>
        <p:txBody>
          <a:bodyPr>
            <a:normAutofit fontScale="90000"/>
          </a:bodyPr>
          <a:lstStyle/>
          <a:p>
            <a:br>
              <a:rPr lang="es-ES_tradnl" dirty="0"/>
            </a:br>
            <a:br>
              <a:rPr lang="es-ES_tradnl" dirty="0"/>
            </a:br>
            <a:r>
              <a:rPr lang="es-ES_tradnl" dirty="0"/>
              <a:t>Erwin </a:t>
            </a:r>
            <a:r>
              <a:rPr lang="es-ES_tradnl" dirty="0" err="1"/>
              <a:t>Panofsky</a:t>
            </a:r>
            <a:r>
              <a:rPr lang="es-ES_tradnl" dirty="0"/>
              <a:t>*</a:t>
            </a:r>
            <a:br>
              <a:rPr lang="es-ES_tradnl" dirty="0"/>
            </a:br>
            <a:r>
              <a:rPr lang="es-ES_tradnl" sz="2200" dirty="0" err="1"/>
              <a:t>Panofsky</a:t>
            </a:r>
            <a:r>
              <a:rPr lang="es-ES_tradnl" sz="2200" dirty="0"/>
              <a:t>, Erwin, El significado en las artes visuales, Madrid, Alianza, 1979</a:t>
            </a:r>
            <a:br>
              <a:rPr lang="es-ES_tradnl" sz="2200" dirty="0"/>
            </a:br>
            <a:br>
              <a:rPr lang="es-ES_tradnl" sz="2200" dirty="0"/>
            </a:br>
            <a:br>
              <a:rPr lang="es-ES_tradnl" sz="2200" dirty="0"/>
            </a:br>
            <a:br>
              <a:rPr lang="es-ES_tradnl" sz="2200" dirty="0"/>
            </a:br>
            <a:br>
              <a:rPr lang="es-ES_tradnl" sz="2200" dirty="0"/>
            </a:br>
            <a:r>
              <a:rPr lang="es-ES_tradnl" sz="2200" dirty="0"/>
              <a:t>* 1892-1968, historiador del arte alemán naturalizado estadounidense. Índica tres grados de interpretación de la obra: 1. el Pre-</a:t>
            </a:r>
            <a:r>
              <a:rPr lang="es-ES_tradnl" sz="2200" dirty="0" err="1"/>
              <a:t>iconografico</a:t>
            </a:r>
            <a:r>
              <a:rPr lang="es-ES_tradnl" sz="2200" dirty="0"/>
              <a:t> determina el sujeto natural o principal (ej. Un hombre que lleva un niño consigo o que arrastra algo 2. el </a:t>
            </a:r>
            <a:r>
              <a:rPr lang="es-ES_tradnl" sz="2200" dirty="0" err="1"/>
              <a:t>Iconografico</a:t>
            </a:r>
            <a:r>
              <a:rPr lang="es-ES_tradnl" sz="2200" dirty="0"/>
              <a:t> identifica el tema convencional (la personificación de la libertad en una paloma) 3. el </a:t>
            </a:r>
            <a:r>
              <a:rPr lang="es-ES_tradnl" sz="2200" dirty="0" err="1"/>
              <a:t>Iconologico</a:t>
            </a:r>
            <a:r>
              <a:rPr lang="es-ES_tradnl" sz="2200" dirty="0"/>
              <a:t> exalta el aspecto simbólico e representativo (lo que remite a</a:t>
            </a:r>
            <a:r>
              <a:rPr lang="mr-IN" sz="2200" dirty="0"/>
              <a:t>…</a:t>
            </a:r>
            <a:r>
              <a:rPr lang="es-ES" sz="2200" dirty="0"/>
              <a:t>)(tiene en cuanta del </a:t>
            </a:r>
            <a:r>
              <a:rPr lang="es-ES" sz="2200" dirty="0" err="1"/>
              <a:t>background</a:t>
            </a:r>
            <a:r>
              <a:rPr lang="es-ES" sz="2200" dirty="0"/>
              <a:t> cultural del interpretante)</a:t>
            </a:r>
            <a:endParaRPr lang="es-ES_tradnl" sz="2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455619"/>
            <a:ext cx="10058400" cy="1775095"/>
          </a:xfrm>
        </p:spPr>
        <p:txBody>
          <a:bodyPr>
            <a:normAutofit fontScale="92500" lnSpcReduction="10000"/>
          </a:bodyPr>
          <a:lstStyle/>
          <a:p>
            <a:endParaRPr lang="es-ES_tradnl" dirty="0"/>
          </a:p>
          <a:p>
            <a:r>
              <a:rPr lang="es-ES_tradnl" dirty="0"/>
              <a:t>La historia del arte en cuanto disciplina humanística</a:t>
            </a:r>
          </a:p>
          <a:p>
            <a:r>
              <a:rPr lang="es-ES_tradnl" dirty="0"/>
              <a:t>(introducción, p. 17)</a:t>
            </a:r>
          </a:p>
          <a:p>
            <a:r>
              <a:rPr lang="es-ES_tradnl" b="1" u="sng" dirty="0">
                <a:solidFill>
                  <a:srgbClr val="FF0000"/>
                </a:solidFill>
              </a:rPr>
              <a:t>Resumen por Silvia Barbotto Forzano 2018</a:t>
            </a:r>
          </a:p>
        </p:txBody>
      </p:sp>
    </p:spTree>
    <p:extLst>
      <p:ext uri="{BB962C8B-B14F-4D97-AF65-F5344CB8AC3E}">
        <p14:creationId xmlns:p14="http://schemas.microsoft.com/office/powerpoint/2010/main" val="1212997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471459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s-ES_tradnl" dirty="0" err="1"/>
              <a:t>Humanitat</a:t>
            </a:r>
            <a:r>
              <a:rPr lang="es-ES_tradnl" dirty="0"/>
              <a:t> </a:t>
            </a:r>
            <a:r>
              <a:rPr lang="es-ES_tradnl" sz="2400" dirty="0"/>
              <a:t>(x Kant</a:t>
            </a:r>
            <a:r>
              <a:rPr lang="es-ES_tradnl" sz="2400" dirty="0">
                <a:sym typeface="Wingdings"/>
              </a:rPr>
              <a:t>*)</a:t>
            </a:r>
            <a:br>
              <a:rPr lang="es-ES_tradnl" sz="2400" dirty="0">
                <a:sym typeface="Wingdings"/>
              </a:rPr>
            </a:br>
            <a:r>
              <a:rPr lang="es-ES_tradnl" sz="2400" dirty="0">
                <a:sym typeface="Wingdings"/>
              </a:rPr>
              <a:t>*1724-1804, filósofo alemán, exponente de la “Era de la iluminación”, supera la metafísica</a:t>
            </a:r>
            <a:br>
              <a:rPr lang="es-ES_tradnl" sz="2400" dirty="0">
                <a:sym typeface="Wingdings"/>
              </a:rPr>
            </a:br>
            <a:r>
              <a:rPr lang="es-ES_tradnl" sz="2400" dirty="0">
                <a:sym typeface="Wingdings"/>
              </a:rPr>
              <a:t> dogmática (Metafísica: aspecto de la filosofía que va más allá de los elementos contingentes para llegar a los eternos/absolutos + </a:t>
            </a:r>
            <a:r>
              <a:rPr lang="es-ES" sz="2400" dirty="0">
                <a:sym typeface="Wingdings"/>
              </a:rPr>
              <a:t>Dogmatismo: corriente filosófica que presupone la supremacía del objeto sobre el sujeto, de la realidad sobre la idea, de la naturaleza sobre el espíritu-Dios es intrínseco a la Naturaleza</a:t>
            </a:r>
            <a:r>
              <a:rPr lang="es-ES_tradnl" sz="2400" dirty="0">
                <a:sym typeface="Wingdings"/>
              </a:rPr>
              <a:t>) para introducir la </a:t>
            </a:r>
            <a:r>
              <a:rPr lang="es-ES_tradnl" sz="2400" u="sng" dirty="0">
                <a:sym typeface="Wingdings"/>
              </a:rPr>
              <a:t>“Crítica de la razón” </a:t>
            </a:r>
            <a:r>
              <a:rPr lang="es-ES_tradnl" sz="2400" dirty="0">
                <a:sym typeface="Wingdings"/>
              </a:rPr>
              <a:t>(exaltando las capacidades cognoscitivas del hombre en un ámbito teórico, práctico, estético. 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3348506"/>
            <a:ext cx="10058400" cy="2880016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 err="1"/>
              <a:t>Humanitas</a:t>
            </a:r>
            <a:r>
              <a:rPr lang="es-ES_tradnl" dirty="0"/>
              <a:t> </a:t>
            </a:r>
          </a:p>
          <a:p>
            <a:r>
              <a:rPr lang="es-ES_tradnl" dirty="0"/>
              <a:t>Expresa la conciencia humana en relación a los principios por él mismo aceptados y libremente impuesto (de manera trágica y orgullosa). Se distinguen dos significaciones del mismo término:</a:t>
            </a:r>
          </a:p>
          <a:p>
            <a:r>
              <a:rPr lang="es-ES_tradnl" dirty="0"/>
              <a:t>- confrontación entre el hombre y lo que es inferior a él (</a:t>
            </a:r>
            <a:r>
              <a:rPr lang="es-ES_tradnl" dirty="0" err="1"/>
              <a:t>Humanitas</a:t>
            </a:r>
            <a:r>
              <a:rPr lang="es-ES_tradnl" dirty="0"/>
              <a:t> es un valor)</a:t>
            </a:r>
          </a:p>
          <a:p>
            <a:r>
              <a:rPr lang="es-ES_tradnl" dirty="0"/>
              <a:t>- confrontación entre el hombre y lo que lo transciende* (</a:t>
            </a:r>
            <a:r>
              <a:rPr lang="es-ES_tradnl" dirty="0" err="1"/>
              <a:t>Humanitas</a:t>
            </a:r>
            <a:r>
              <a:rPr lang="es-ES_tradnl" dirty="0"/>
              <a:t> es una limitación)</a:t>
            </a:r>
          </a:p>
          <a:p>
            <a:r>
              <a:rPr lang="es-ES_tradnl" dirty="0"/>
              <a:t>Esa distinción viene de lo Medieval (Humanidad vs. Animalidad/Barbaridad) y de lo renacentista (Humanidad vs. Divinidad). </a:t>
            </a:r>
            <a:r>
              <a:rPr lang="es-ES_tradnl" dirty="0" err="1"/>
              <a:t>Marsilio</a:t>
            </a:r>
            <a:r>
              <a:rPr lang="es-ES_tradnl" dirty="0"/>
              <a:t> </a:t>
            </a:r>
            <a:r>
              <a:rPr lang="es-ES_tradnl" dirty="0" err="1"/>
              <a:t>Ficino</a:t>
            </a:r>
            <a:r>
              <a:rPr lang="es-ES_tradnl" dirty="0"/>
              <a:t> (final 1400) define al hombre como un “alma racional que participa de la inteligencia divina, pero que obra en un cuerpo)</a:t>
            </a:r>
          </a:p>
        </p:txBody>
      </p:sp>
    </p:spTree>
    <p:extLst>
      <p:ext uri="{BB962C8B-B14F-4D97-AF65-F5344CB8AC3E}">
        <p14:creationId xmlns:p14="http://schemas.microsoft.com/office/powerpoint/2010/main" val="109087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2800" dirty="0"/>
              <a:t>-Reafirmación de los valores del hombre</a:t>
            </a:r>
            <a:br>
              <a:rPr lang="es-ES_tradnl" sz="2800" dirty="0"/>
            </a:br>
            <a:r>
              <a:rPr lang="es-ES_tradnl" sz="2800" dirty="0"/>
              <a:t>-Aceptación de sus limitaciones </a:t>
            </a:r>
            <a:br>
              <a:rPr lang="es-ES_tradnl" sz="2800" dirty="0"/>
            </a:br>
            <a:r>
              <a:rPr lang="es-ES_tradnl" sz="2800" dirty="0"/>
              <a:t>------------------de eso deriva la necesidad de Responsabilidad y Tolerancia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/>
              <a:t>Lutero y Erasmo da Rotterdam (humanistas por excelencia): el destino humano </a:t>
            </a:r>
            <a:r>
              <a:rPr lang="mr-IN" dirty="0"/>
              <a:t>–</a:t>
            </a:r>
            <a:r>
              <a:rPr lang="es-ES_tradnl" dirty="0"/>
              <a:t> dicen - no puede depender solamente de los movimientos inalterables de los cuerpos celestes; </a:t>
            </a:r>
          </a:p>
          <a:p>
            <a:r>
              <a:rPr lang="es-ES_tradnl" dirty="0"/>
              <a:t>los dos rechazan la astrología fatalista por diferentes razones:</a:t>
            </a:r>
          </a:p>
          <a:p>
            <a:r>
              <a:rPr lang="es-ES_tradnl" dirty="0"/>
              <a:t>-	Erasmo (1466-1636, Holanda):</a:t>
            </a:r>
          </a:p>
          <a:p>
            <a:r>
              <a:rPr lang="es-ES_tradnl" dirty="0"/>
              <a:t>Porque eso significaría limitar el libre albedrío y la responsabilidad del hombre</a:t>
            </a:r>
          </a:p>
          <a:p>
            <a:r>
              <a:rPr lang="es-ES_tradnl" dirty="0"/>
              <a:t>-	Lutero (1483-1546, Alemania):</a:t>
            </a:r>
          </a:p>
          <a:p>
            <a:r>
              <a:rPr lang="es-ES_tradnl" dirty="0"/>
              <a:t>Porque eso significaría limitar la omnipotencia de Dios. ”Nadie posee la facultad de concebir ninguna cosa buena o mala, ya que todo cuanto sucede en el hombre acontece por absoluta necesidad”</a:t>
            </a:r>
          </a:p>
          <a:p>
            <a:r>
              <a:rPr lang="es-ES_tradnl" dirty="0"/>
              <a:t>?Cuál sería entonces el rol del hombre, tomado en su totalidad (alma y cuerpo), si Dios obrara en él como lo hace el escultor en la arcilla (o en la piedra)?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545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2800" dirty="0"/>
              <a:t>Hasta ahora Ciencia naturales + humanidades= dentro de la filosofía </a:t>
            </a:r>
            <a:br>
              <a:rPr lang="es-ES_tradnl" sz="2800" dirty="0"/>
            </a:br>
            <a:r>
              <a:rPr lang="es-ES_tradnl" sz="2800" dirty="0"/>
              <a:t>El humanismo incluye en la creación: </a:t>
            </a:r>
            <a:br>
              <a:rPr lang="es-ES_tradnl" sz="2800" dirty="0"/>
            </a:br>
            <a:r>
              <a:rPr lang="es-ES_tradnl" sz="2800" dirty="0"/>
              <a:t>- el aspecto de la naturaleza (el mundo accesible a los sentidos)</a:t>
            </a:r>
            <a:br>
              <a:rPr lang="es-ES_tradnl" sz="2800" dirty="0"/>
            </a:br>
            <a:r>
              <a:rPr lang="es-ES_tradnl" sz="2800" dirty="0"/>
              <a:t>- el aspecto de la cultura (testimonios, huellas</a:t>
            </a:r>
            <a:r>
              <a:rPr lang="mr-IN" sz="2800" dirty="0"/>
              <a:t>…</a:t>
            </a:r>
            <a:r>
              <a:rPr lang="es-ES" sz="2800" dirty="0"/>
              <a:t>)</a:t>
            </a:r>
            <a:endParaRPr lang="es-ES_tradnl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_tradnl" dirty="0"/>
              <a:t>Sobresale el rol del hombre en:</a:t>
            </a:r>
          </a:p>
          <a:p>
            <a:r>
              <a:rPr lang="es-ES_tradnl" dirty="0"/>
              <a:t>*Uso de signos</a:t>
            </a:r>
          </a:p>
          <a:p>
            <a:r>
              <a:rPr lang="es-ES_tradnl" dirty="0"/>
              <a:t>*Relaciones de significación </a:t>
            </a:r>
          </a:p>
          <a:p>
            <a:r>
              <a:rPr lang="es-ES_tradnl" dirty="0"/>
              <a:t>*Separación entre los medios de expresión y la idea del concepto a expresar </a:t>
            </a:r>
          </a:p>
          <a:p>
            <a:r>
              <a:rPr lang="es-ES_tradnl" dirty="0"/>
              <a:t>POSIBILIDAD DE EMERGER FUERA DE LA CORRIENTE DEL TIEMPO, REGISTRAR/INTERPRETAR/TRASFORMAR LOS TESTIMONIOS EN EL COSMO DE LA CULTURA. </a:t>
            </a:r>
          </a:p>
          <a:p>
            <a:r>
              <a:rPr lang="es-ES_tradnl" dirty="0"/>
              <a:t>(Mientras tanto el aspecto natural es más estudiado por los científicos)</a:t>
            </a:r>
          </a:p>
          <a:p>
            <a:endParaRPr lang="es-ES_tradnl" dirty="0"/>
          </a:p>
          <a:p>
            <a:r>
              <a:rPr lang="es-ES_tradnl" dirty="0"/>
              <a:t>Científico y humanista, cultura y natura: en los dos casos el proceso de investigación requiere un inicio basado en la OBSERVACIÓN. </a:t>
            </a:r>
          </a:p>
          <a:p>
            <a:r>
              <a:rPr lang="es-ES_tradnl" dirty="0"/>
              <a:t>Y a la base de esta observación erige un principio de pre-selección. </a:t>
            </a:r>
          </a:p>
          <a:p>
            <a:r>
              <a:rPr lang="es-ES_tradnl" dirty="0"/>
              <a:t>¿HACIA DONDE DIRIGO MI ATENCIÓN?</a:t>
            </a:r>
          </a:p>
        </p:txBody>
      </p:sp>
    </p:spTree>
    <p:extLst>
      <p:ext uri="{BB962C8B-B14F-4D97-AF65-F5344CB8AC3E}">
        <p14:creationId xmlns:p14="http://schemas.microsoft.com/office/powerpoint/2010/main" val="1522027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/>
              <a:t>Nos afecta lo que dejamos que nos afecte</a:t>
            </a:r>
            <a:br>
              <a:rPr lang="es-ES_tradnl" sz="4000" dirty="0"/>
            </a:br>
            <a:endParaRPr lang="es-ES_tradnl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50266"/>
          </a:xfrm>
        </p:spPr>
        <p:txBody>
          <a:bodyPr>
            <a:normAutofit/>
          </a:bodyPr>
          <a:lstStyle/>
          <a:p>
            <a:r>
              <a:rPr lang="es-ES_tradnl" dirty="0"/>
              <a:t>Las ciencias naturales seleccionan los fenómenos naturales</a:t>
            </a:r>
          </a:p>
          <a:p>
            <a:r>
              <a:rPr lang="es-ES_tradnl" dirty="0"/>
              <a:t>Las humanidades seleccionan los fenómenos culturales e históricos</a:t>
            </a:r>
          </a:p>
          <a:p>
            <a:r>
              <a:rPr lang="es-ES_tradnl" dirty="0"/>
              <a:t>CAMBIAN LOS CENTROS VITALES DE INTERÉS, dando origen a una especie de relatividad cultural</a:t>
            </a:r>
          </a:p>
          <a:p>
            <a:r>
              <a:rPr lang="es-ES_tradnl" dirty="0"/>
              <a:t>Todo está categorizado en términos de espacio-tiempo, para estar clasificado y coordinado en un sistema que “tenga sentido” necesitamos instrumentos para poder conocerlo. </a:t>
            </a:r>
          </a:p>
          <a:p>
            <a:r>
              <a:rPr lang="es-ES_tradnl" dirty="0"/>
              <a:t>SITUACIÓN ORGÁNICA: documentos y materialidades necesitan una concepción histórica general, fenómenos naturales y movimientos científicos necesitan una teoría física general. </a:t>
            </a:r>
          </a:p>
          <a:p>
            <a:r>
              <a:rPr lang="es-ES_tradnl" dirty="0"/>
              <a:t>X la INVESTIGACIÓN se requieren OBJETO/INSTRUMENTO (materiales primarios/secundarios)</a:t>
            </a:r>
          </a:p>
          <a:p>
            <a:r>
              <a:rPr lang="es-ES_tradnl" dirty="0"/>
              <a:t>Los materiales, testimonios llegados a la contemporaneidad en forma de </a:t>
            </a:r>
            <a:r>
              <a:rPr lang="es-ES_tradnl" u="sng" dirty="0"/>
              <a:t>OBRAS de ARTES*</a:t>
            </a:r>
            <a:r>
              <a:rPr lang="es-ES_tradnl" dirty="0"/>
              <a:t>, constituyen el objeto, el material primario del trabajo de investigación de un historiador, de un apreciador, de un investigador de un mismo artista.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226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Ahora ¿Qué es obra de arte?</a:t>
            </a:r>
            <a:br>
              <a:rPr lang="es-ES_tradnl" dirty="0"/>
            </a:b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50266"/>
          </a:xfrm>
        </p:spPr>
        <p:txBody>
          <a:bodyPr>
            <a:normAutofit lnSpcReduction="10000"/>
          </a:bodyPr>
          <a:lstStyle/>
          <a:p>
            <a:r>
              <a:rPr lang="es-ES_tradnl" dirty="0" err="1"/>
              <a:t>Poussin</a:t>
            </a:r>
            <a:r>
              <a:rPr lang="es-ES_tradnl" dirty="0"/>
              <a:t> (1594, 1665, Pintor francés): claridad, orden y lógica rigen su obra</a:t>
            </a:r>
          </a:p>
          <a:p>
            <a:r>
              <a:rPr lang="es-ES_tradnl" dirty="0"/>
              <a:t>Dice “la fin de </a:t>
            </a:r>
            <a:r>
              <a:rPr lang="es-ES_tradnl" dirty="0" err="1"/>
              <a:t>l’art</a:t>
            </a:r>
            <a:r>
              <a:rPr lang="es-ES_tradnl" dirty="0"/>
              <a:t> </a:t>
            </a:r>
            <a:r>
              <a:rPr lang="es-ES_tradnl" dirty="0" err="1"/>
              <a:t>c’est</a:t>
            </a:r>
            <a:r>
              <a:rPr lang="es-ES_tradnl" dirty="0"/>
              <a:t> la </a:t>
            </a:r>
            <a:r>
              <a:rPr lang="es-ES_tradnl" dirty="0" err="1"/>
              <a:t>delectation</a:t>
            </a:r>
            <a:r>
              <a:rPr lang="es-ES_tradnl" dirty="0"/>
              <a:t>” contradiciendo todo lo que había hasta aquel tiempo dominado en cuanto a “el art debe ser </a:t>
            </a:r>
            <a:r>
              <a:rPr lang="es-ES_tradnl" dirty="0" err="1"/>
              <a:t>ùtil</a:t>
            </a:r>
            <a:r>
              <a:rPr lang="es-ES_tradnl" dirty="0"/>
              <a:t>”</a:t>
            </a:r>
          </a:p>
          <a:p>
            <a:r>
              <a:rPr lang="es-ES_tradnl" dirty="0"/>
              <a:t>Su visión ha sido probablemente influenciada por la sensibilidad de San </a:t>
            </a:r>
            <a:r>
              <a:rPr lang="es-ES_tradnl" dirty="0" err="1"/>
              <a:t>Bonaventura</a:t>
            </a:r>
            <a:r>
              <a:rPr lang="es-ES_tradnl" dirty="0"/>
              <a:t> (1217-1274, </a:t>
            </a:r>
            <a:r>
              <a:rPr lang="es-ES_tradnl" dirty="0" err="1"/>
              <a:t>teòlogo</a:t>
            </a:r>
            <a:r>
              <a:rPr lang="es-ES_tradnl" dirty="0"/>
              <a:t>/filósofo, Italia), por el cual la luz es atributo esencial para la definición del bello (CLARITAS) (AYUDA A CONOCER LA INMENSIDAD DE LA POTENCIA, DE DIOS)</a:t>
            </a:r>
          </a:p>
          <a:p>
            <a:r>
              <a:rPr lang="es-ES_tradnl" dirty="0"/>
              <a:t>Punto importante, antes de reducirse a lo bello/feo</a:t>
            </a:r>
            <a:r>
              <a:rPr lang="mr-IN" dirty="0"/>
              <a:t>…</a:t>
            </a:r>
            <a:endParaRPr lang="es-ES" dirty="0"/>
          </a:p>
          <a:p>
            <a:r>
              <a:rPr lang="es-ES" dirty="0"/>
              <a:t>La obra siempre tiene una </a:t>
            </a:r>
            <a:r>
              <a:rPr lang="es-ES" i="1" dirty="0"/>
              <a:t>significación</a:t>
            </a:r>
            <a:r>
              <a:rPr lang="es-ES" dirty="0"/>
              <a:t> estética, siempre reclama ser estéticamente experimentada. </a:t>
            </a:r>
          </a:p>
          <a:p>
            <a:r>
              <a:rPr lang="es-ES" dirty="0"/>
              <a:t>Cómo, cuándo lo hacemos?</a:t>
            </a:r>
          </a:p>
          <a:p>
            <a:r>
              <a:rPr lang="es-ES" b="1" dirty="0"/>
              <a:t>Percibimos estéticamente un objeto cuando lo miramos, escuchamos (+sentimos+) sin referirlo conceptualmente o emocionalmente a algo que sea ajeno a él mismo. 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59732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_tradnl" sz="3200" b="1" dirty="0"/>
              <a:t>Sólo aquel que se abandone </a:t>
            </a:r>
            <a:r>
              <a:rPr lang="es-ES_tradnl" sz="3200" b="1" u="sng" dirty="0"/>
              <a:t>simplemente y completamente </a:t>
            </a:r>
            <a:r>
              <a:rPr lang="es-ES_tradnl" sz="3200" b="1" dirty="0"/>
              <a:t>al objeto de su percepción lo experimentará estéticamente</a:t>
            </a:r>
            <a:br>
              <a:rPr lang="es-ES_tradnl" sz="3200" dirty="0"/>
            </a:br>
            <a:endParaRPr lang="es-ES_tradnl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/>
              <a:t>Un objeto fabricado por el hombre tiene una “INTENCIÓN” y por lo tanto puede o no querer ser percibido estéticamente. </a:t>
            </a:r>
          </a:p>
          <a:p>
            <a:r>
              <a:rPr lang="es-ES_tradnl" dirty="0"/>
              <a:t>Ej. La luz roja de un semáforo no quiere, no necesita ser percibida estéticamente </a:t>
            </a:r>
          </a:p>
          <a:p>
            <a:r>
              <a:rPr lang="es-ES_tradnl" dirty="0"/>
              <a:t>Los objetos prácticos (que no necesitan ser percibidos estéticamente) pueden ser:</a:t>
            </a:r>
          </a:p>
          <a:p>
            <a:r>
              <a:rPr lang="es-ES_tradnl" dirty="0"/>
              <a:t>- vehículos de comunicación (quieren transmitir un concepto)</a:t>
            </a:r>
          </a:p>
          <a:p>
            <a:r>
              <a:rPr lang="es-ES_tradnl" dirty="0"/>
              <a:t>- utensilios (piden el cumplimiento de una función)</a:t>
            </a:r>
          </a:p>
          <a:p>
            <a:r>
              <a:rPr lang="es-ES_tradnl" dirty="0"/>
              <a:t>A veces, en el arte, los dos puntos son inciertos (Ej. Candelabros de Milán)</a:t>
            </a:r>
          </a:p>
          <a:p>
            <a:r>
              <a:rPr lang="es-ES_tradnl" dirty="0"/>
              <a:t>Aunque se crean a menudo confusiones entre función, sentido, interés, forma, concepto, es cierto que todo objeto está compuesto por un elemento formal y un elemento </a:t>
            </a:r>
            <a:r>
              <a:rPr lang="es-ES_tradnl" dirty="0" err="1"/>
              <a:t>matérico</a:t>
            </a:r>
            <a:r>
              <a:rPr lang="es-ES_tradnl" dirty="0"/>
              <a:t>. </a:t>
            </a:r>
          </a:p>
          <a:p>
            <a:r>
              <a:rPr lang="es-ES_tradnl" dirty="0"/>
              <a:t>Ej. Obra/carta: énfasis en caligrafía o en lenguaje </a:t>
            </a:r>
          </a:p>
        </p:txBody>
      </p:sp>
    </p:spTree>
    <p:extLst>
      <p:ext uri="{BB962C8B-B14F-4D97-AF65-F5344CB8AC3E}">
        <p14:creationId xmlns:p14="http://schemas.microsoft.com/office/powerpoint/2010/main" val="145582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_tradnl" sz="3600" dirty="0"/>
              <a:t>La intención de los creadores determina los límites entre un objeto práctico y un objeto de arte.</a:t>
            </a:r>
            <a:br>
              <a:rPr lang="es-ES_tradnl" sz="3600" dirty="0"/>
            </a:br>
            <a:r>
              <a:rPr lang="es-ES_tradnl" sz="3600" dirty="0"/>
              <a:t>Pero</a:t>
            </a:r>
            <a:r>
              <a:rPr lang="mr-IN" sz="3600" dirty="0"/>
              <a:t>…</a:t>
            </a:r>
            <a:endParaRPr lang="es-ES_tradnl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98579" y="1737360"/>
            <a:ext cx="10455802" cy="4667033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/>
              <a:t>- La intención no puede definirse </a:t>
            </a:r>
            <a:r>
              <a:rPr lang="es-ES_tradnl" i="1" dirty="0"/>
              <a:t>EN SÍ</a:t>
            </a:r>
          </a:p>
          <a:p>
            <a:r>
              <a:rPr lang="es-ES_tradnl" i="1" dirty="0"/>
              <a:t>- </a:t>
            </a:r>
            <a:r>
              <a:rPr lang="es-ES_tradnl" dirty="0"/>
              <a:t>La intención está condicionada por convencionalismos de la época y el medio ambiente </a:t>
            </a:r>
          </a:p>
          <a:p>
            <a:r>
              <a:rPr lang="es-ES_tradnl" i="1" dirty="0"/>
              <a:t>-</a:t>
            </a:r>
            <a:r>
              <a:rPr lang="es-ES_tradnl" dirty="0"/>
              <a:t> La intención depende de la experiencia particular y de la propia situación histórica </a:t>
            </a:r>
          </a:p>
          <a:p>
            <a:endParaRPr lang="es-ES_tradnl" dirty="0"/>
          </a:p>
          <a:p>
            <a:r>
              <a:rPr lang="es-ES_tradnl" i="1" u="sng" dirty="0"/>
              <a:t>EQUILIBRIO: Mayor equilibrio entre forma e idea---------------Mayor expresión de la obra en cuanto a contenido</a:t>
            </a:r>
          </a:p>
          <a:p>
            <a:r>
              <a:rPr lang="es-ES_tradnl" i="1" u="sng" dirty="0"/>
              <a:t>CONTENIDO:</a:t>
            </a:r>
            <a:r>
              <a:rPr lang="es-ES_tradnl" dirty="0"/>
              <a:t> aquello que la obra transparenta pero no exhibe (</a:t>
            </a:r>
            <a:r>
              <a:rPr lang="es-ES_tradnl" dirty="0" err="1"/>
              <a:t>Peirce</a:t>
            </a:r>
            <a:r>
              <a:rPr lang="es-ES_tradnl" dirty="0"/>
              <a:t>, 1839-1919, USA, </a:t>
            </a:r>
            <a:r>
              <a:rPr lang="es-ES_tradnl" dirty="0" err="1"/>
              <a:t>semiologo</a:t>
            </a:r>
            <a:r>
              <a:rPr lang="es-ES_tradnl" dirty="0"/>
              <a:t>)</a:t>
            </a:r>
          </a:p>
          <a:p>
            <a:pPr lvl="1"/>
            <a:r>
              <a:rPr lang="es-ES_tradnl" dirty="0"/>
              <a:t>Ej. La pintura abstracta es la manifestación más expresiva de la forma pura (pero aún así siempre hay una pizca de contenido)</a:t>
            </a:r>
          </a:p>
          <a:p>
            <a:r>
              <a:rPr lang="es-ES_tradnl" dirty="0"/>
              <a:t>Podemos ocuparnos de libros, estatuas, pinturas, acciones no solamente en cuanto materialidad, sino sobre todo en cuanto significado. Eso lleva a hacer una </a:t>
            </a:r>
            <a:r>
              <a:rPr lang="es-ES_tradnl" b="1" dirty="0"/>
              <a:t>RECREACIÓN ESTÉTICA INTUITIVA </a:t>
            </a:r>
            <a:r>
              <a:rPr lang="es-ES_tradnl" dirty="0"/>
              <a:t>juntando:</a:t>
            </a:r>
          </a:p>
          <a:p>
            <a:pPr lvl="1"/>
            <a:r>
              <a:rPr lang="es-ES_tradnl" dirty="0"/>
              <a:t>- las intenciones originales</a:t>
            </a:r>
          </a:p>
          <a:p>
            <a:pPr lvl="1"/>
            <a:r>
              <a:rPr lang="es-ES_tradnl" dirty="0"/>
              <a:t>- los valores estéticos (conferidos normalmente a los elementos naturales) que incluyen la percepción y la estimación de la calidad</a:t>
            </a:r>
          </a:p>
        </p:txBody>
      </p:sp>
    </p:spTree>
    <p:extLst>
      <p:ext uri="{BB962C8B-B14F-4D97-AF65-F5344CB8AC3E}">
        <p14:creationId xmlns:p14="http://schemas.microsoft.com/office/powerpoint/2010/main" val="140115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Situación orgánica </a:t>
            </a:r>
            <a:br>
              <a:rPr lang="es-ES_tradnl" dirty="0"/>
            </a:br>
            <a:r>
              <a:rPr lang="es-ES_tradnl" sz="3600" dirty="0"/>
              <a:t>(procesos interactuantes)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56283"/>
          </a:xfrm>
        </p:spPr>
        <p:txBody>
          <a:bodyPr>
            <a:normAutofit/>
          </a:bodyPr>
          <a:lstStyle/>
          <a:p>
            <a:r>
              <a:rPr lang="es-ES_tradnl" dirty="0"/>
              <a:t>Al recrear estéticamente una obra de arte hay que tener en cuenta de tres elementos constitutivos (que concurren al goce estético del arte):</a:t>
            </a:r>
          </a:p>
          <a:p>
            <a:r>
              <a:rPr lang="es-ES_tradnl" dirty="0"/>
              <a:t>- La forma materializada</a:t>
            </a:r>
          </a:p>
          <a:p>
            <a:r>
              <a:rPr lang="es-ES_tradnl" dirty="0"/>
              <a:t>- La idea</a:t>
            </a:r>
          </a:p>
          <a:p>
            <a:r>
              <a:rPr lang="es-ES_tradnl" dirty="0"/>
              <a:t>- El contenido</a:t>
            </a:r>
          </a:p>
          <a:p>
            <a:r>
              <a:rPr lang="es-ES_tradnl" sz="2800" b="1" dirty="0"/>
              <a:t>Sensibilidad, adiestramiento, bagaje cultural influencian esta experiencia recreadora del espectador (o analizador/apreciador)</a:t>
            </a:r>
          </a:p>
          <a:p>
            <a:r>
              <a:rPr lang="es-ES_tradnl" dirty="0"/>
              <a:t>Tener CONCIENCIA de la situación </a:t>
            </a:r>
          </a:p>
          <a:p>
            <a:r>
              <a:rPr lang="es-ES_tradnl" dirty="0"/>
              <a:t>(profundizar, cotejar, verificar TODA </a:t>
            </a:r>
            <a:r>
              <a:rPr lang="es-ES_tradnl" b="1" u="sng" dirty="0"/>
              <a:t>la información factual</a:t>
            </a:r>
            <a:r>
              <a:rPr lang="es-ES_tradnl" dirty="0"/>
              <a:t> + familiarizar los contextos religiosos, filosóficos, sociales) siendo conscientes de la propia subjetividad</a:t>
            </a:r>
          </a:p>
        </p:txBody>
      </p:sp>
    </p:spTree>
    <p:extLst>
      <p:ext uri="{BB962C8B-B14F-4D97-AF65-F5344CB8AC3E}">
        <p14:creationId xmlns:p14="http://schemas.microsoft.com/office/powerpoint/2010/main" val="24873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De un disfrute ingenuo del arte</a:t>
            </a:r>
            <a:r>
              <a:rPr lang="mr-IN" dirty="0"/>
              <a:t>…</a:t>
            </a:r>
            <a:br>
              <a:rPr lang="es-ES_tradnl" dirty="0"/>
            </a:br>
            <a:r>
              <a:rPr lang="es-ES_tradnl" dirty="0"/>
              <a:t>al conocer-estudiar-hacer arte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9066" y="1737360"/>
            <a:ext cx="10696614" cy="4181842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 err="1"/>
              <a:t>Apreciacionismo</a:t>
            </a:r>
            <a:r>
              <a:rPr lang="es-ES_tradnl" dirty="0"/>
              <a:t>!?</a:t>
            </a:r>
          </a:p>
          <a:p>
            <a:r>
              <a:rPr lang="es-ES_tradnl" dirty="0"/>
              <a:t>Entre la recreación del proceso estético y la concepción histórica. </a:t>
            </a:r>
          </a:p>
          <a:p>
            <a:r>
              <a:rPr lang="es-ES_tradnl" b="1" u="sng" dirty="0"/>
              <a:t>El conocimiento </a:t>
            </a:r>
            <a:r>
              <a:rPr lang="es-ES_tradnl" dirty="0"/>
              <a:t>implica describir no solamente el objeto físico, sino la experiencia interna. </a:t>
            </a:r>
          </a:p>
          <a:p>
            <a:r>
              <a:rPr lang="es-ES_tradnl" dirty="0"/>
              <a:t>Por un lado</a:t>
            </a:r>
          </a:p>
          <a:p>
            <a:r>
              <a:rPr lang="es-ES_tradnl" dirty="0"/>
              <a:t>- expresa las formas, los colores, los rasgos estructurales, las formulas, las posturas, los detalles</a:t>
            </a:r>
          </a:p>
          <a:p>
            <a:r>
              <a:rPr lang="es-ES_tradnl" dirty="0"/>
              <a:t>Por otro lado</a:t>
            </a:r>
          </a:p>
          <a:p>
            <a:r>
              <a:rPr lang="es-ES_tradnl" dirty="0"/>
              <a:t>- expresa una experiencia recreadora (sin limitarse a opiniones/impresiones personales)</a:t>
            </a:r>
          </a:p>
          <a:p>
            <a:r>
              <a:rPr lang="es-ES_tradnl" dirty="0"/>
              <a:t>Los términos usados evidenciarán un </a:t>
            </a:r>
            <a:r>
              <a:rPr lang="es-ES_tradnl" b="1" u="sng" dirty="0"/>
              <a:t>cierto ESTILO</a:t>
            </a:r>
          </a:p>
          <a:p>
            <a:pPr marL="0" indent="0">
              <a:buNone/>
            </a:pPr>
            <a:r>
              <a:rPr lang="es-ES_tradnl" b="1" u="sng" dirty="0"/>
              <a:t>			(lo que entra y lo que se deja)__(el Cómo)_______________________________</a:t>
            </a:r>
          </a:p>
          <a:p>
            <a:r>
              <a:rPr lang="es-ES_tradnl" dirty="0"/>
              <a:t>Ej. Contorno vs. “le </a:t>
            </a:r>
            <a:r>
              <a:rPr lang="es-ES_tradnl" dirty="0" err="1"/>
              <a:t>moyen</a:t>
            </a:r>
            <a:r>
              <a:rPr lang="es-ES_tradnl" dirty="0"/>
              <a:t> par </a:t>
            </a:r>
            <a:r>
              <a:rPr lang="es-ES_tradnl" dirty="0" err="1"/>
              <a:t>lequel</a:t>
            </a:r>
            <a:r>
              <a:rPr lang="es-ES_tradnl" dirty="0"/>
              <a:t> </a:t>
            </a:r>
            <a:r>
              <a:rPr lang="es-ES_tradnl" dirty="0" err="1"/>
              <a:t>l’homme</a:t>
            </a:r>
            <a:r>
              <a:rPr lang="es-ES_tradnl" dirty="0"/>
              <a:t> se </a:t>
            </a:r>
            <a:r>
              <a:rPr lang="es-ES_tradnl" dirty="0" err="1"/>
              <a:t>rend</a:t>
            </a:r>
            <a:r>
              <a:rPr lang="es-ES_tradnl" dirty="0"/>
              <a:t> </a:t>
            </a:r>
            <a:r>
              <a:rPr lang="es-ES_tradnl" dirty="0" err="1"/>
              <a:t>compte</a:t>
            </a:r>
            <a:r>
              <a:rPr lang="es-ES_tradnl" dirty="0"/>
              <a:t> de </a:t>
            </a:r>
            <a:r>
              <a:rPr lang="es-ES_tradnl" dirty="0" err="1"/>
              <a:t>l’effet</a:t>
            </a:r>
            <a:r>
              <a:rPr lang="es-ES_tradnl" dirty="0"/>
              <a:t> de la </a:t>
            </a:r>
            <a:r>
              <a:rPr lang="es-ES_tradnl" dirty="0" err="1"/>
              <a:t>lumiére</a:t>
            </a:r>
            <a:r>
              <a:rPr lang="es-ES_tradnl" dirty="0"/>
              <a:t> sur les </a:t>
            </a:r>
            <a:r>
              <a:rPr lang="es-ES_tradnl" dirty="0" err="1"/>
              <a:t>object</a:t>
            </a:r>
            <a:r>
              <a:rPr lang="es-ES_tradnl" dirty="0"/>
              <a:t>”.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6590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¿Para poder captar la realidad tenemos que distanciarnos del presente?*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17744"/>
          </a:xfrm>
        </p:spPr>
        <p:txBody>
          <a:bodyPr>
            <a:normAutofit/>
          </a:bodyPr>
          <a:lstStyle/>
          <a:p>
            <a:r>
              <a:rPr lang="es-ES_tradnl" dirty="0"/>
              <a:t>- Formular y sistematizar los problemas del arte</a:t>
            </a:r>
          </a:p>
          <a:p>
            <a:r>
              <a:rPr lang="es-ES_tradnl" dirty="0"/>
              <a:t>- Identificar o acercarse a una orientación teórica</a:t>
            </a:r>
          </a:p>
          <a:p>
            <a:r>
              <a:rPr lang="es-ES_tradnl" dirty="0"/>
              <a:t>Entra este trabajo en las humanidades!? Porqué adelantarse en este tipo de estudios?</a:t>
            </a:r>
          </a:p>
          <a:p>
            <a:r>
              <a:rPr lang="es-ES_tradnl" dirty="0"/>
              <a:t>- Porque nos interesamos por la realidad</a:t>
            </a:r>
          </a:p>
          <a:p>
            <a:r>
              <a:rPr lang="es-ES_tradnl" dirty="0"/>
              <a:t>- Posibilidad de dedicarse a la VIDA CONTEMPLATIVA (sin finalidades prácticas) vs Vida Activa</a:t>
            </a:r>
          </a:p>
          <a:p>
            <a:r>
              <a:rPr lang="es-ES_tradnl" dirty="0"/>
              <a:t>- Vida contemplativa y vida activa son las dos REALES y se influencian entre </a:t>
            </a:r>
            <a:r>
              <a:rPr lang="es-ES_tradnl" dirty="0" err="1"/>
              <a:t>sì</a:t>
            </a:r>
            <a:r>
              <a:rPr lang="es-ES_tradnl" dirty="0"/>
              <a:t>. </a:t>
            </a:r>
          </a:p>
          <a:p>
            <a:r>
              <a:rPr lang="es-ES_tradnl" b="1" u="sng" dirty="0"/>
              <a:t>PARTICIPAMOS AL PROCESO DE CONFORMACIÓN DE LA REALIDAD. </a:t>
            </a:r>
          </a:p>
          <a:p>
            <a:r>
              <a:rPr lang="es-ES_tradnl" dirty="0"/>
              <a:t>Equilibrio: coincidencia entre acción y pensamiento</a:t>
            </a:r>
          </a:p>
          <a:p>
            <a:r>
              <a:rPr lang="es-ES_tradnl" dirty="0"/>
              <a:t>REAL/IRREAL, PASADO/PRESENTE: Nada existe menos real que el presente. *(¿?)</a:t>
            </a:r>
          </a:p>
          <a:p>
            <a:pPr lvl="8" algn="r"/>
            <a:r>
              <a:rPr lang="es-ES_tradnl" dirty="0"/>
              <a:t>El presente ya es pasado )¿?)</a:t>
            </a:r>
          </a:p>
        </p:txBody>
      </p:sp>
    </p:spTree>
    <p:extLst>
      <p:ext uri="{BB962C8B-B14F-4D97-AF65-F5344CB8AC3E}">
        <p14:creationId xmlns:p14="http://schemas.microsoft.com/office/powerpoint/2010/main" val="201353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Estudio y análisis del arte, se ocupan de:</a:t>
            </a:r>
            <a:br>
              <a:rPr lang="es-ES_tradnl" dirty="0"/>
            </a:b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03135" y="1845733"/>
            <a:ext cx="10446689" cy="4331131"/>
          </a:xfrm>
        </p:spPr>
        <p:txBody>
          <a:bodyPr>
            <a:normAutofit lnSpcReduction="10000"/>
          </a:bodyPr>
          <a:lstStyle/>
          <a:p>
            <a:r>
              <a:rPr lang="es-ES_tradnl" dirty="0"/>
              <a:t>- Reavivar lo que de otro modo seguiría muerto (!inclusive en la interioridad!)</a:t>
            </a:r>
          </a:p>
          <a:p>
            <a:r>
              <a:rPr lang="es-ES_tradnl" dirty="0"/>
              <a:t>- Entrar en una región donde el tiempo se ha detenido e intentar reactivarlo</a:t>
            </a:r>
          </a:p>
          <a:p>
            <a:r>
              <a:rPr lang="es-ES_tradnl" dirty="0"/>
              <a:t>- No someterse al espacio-tiempo fijo, sino crear redes semánticas dinámicas (P.)</a:t>
            </a:r>
          </a:p>
          <a:p>
            <a:r>
              <a:rPr lang="es-ES_tradnl" dirty="0"/>
              <a:t>- Captar el tiempo en cuyo curso se produjeron huellas y convertirlas al presente. </a:t>
            </a:r>
          </a:p>
          <a:p>
            <a:r>
              <a:rPr lang="es-ES_tradnl" dirty="0"/>
              <a:t>- Ciencias de la naturaleza y humanismo se complementan en el Arte</a:t>
            </a:r>
          </a:p>
          <a:p>
            <a:pPr algn="ctr"/>
            <a:r>
              <a:rPr lang="es-ES_tradnl" sz="2800" b="1" dirty="0" err="1"/>
              <a:t>Scientia</a:t>
            </a:r>
            <a:r>
              <a:rPr lang="es-ES_tradnl" sz="2800" b="1" dirty="0"/>
              <a:t> y </a:t>
            </a:r>
            <a:r>
              <a:rPr lang="es-ES_tradnl" sz="2800" b="1" dirty="0" err="1"/>
              <a:t>Knowledge</a:t>
            </a:r>
            <a:r>
              <a:rPr lang="es-ES_tradnl" sz="2800" b="1" dirty="0"/>
              <a:t> VS. </a:t>
            </a:r>
            <a:r>
              <a:rPr lang="es-ES_tradnl" sz="2800" b="1" dirty="0" err="1"/>
              <a:t>Eruditio</a:t>
            </a:r>
            <a:r>
              <a:rPr lang="es-ES_tradnl" sz="2800" b="1" dirty="0"/>
              <a:t> y </a:t>
            </a:r>
            <a:r>
              <a:rPr lang="es-ES_tradnl" sz="2800" b="1" dirty="0" err="1"/>
              <a:t>learning</a:t>
            </a:r>
            <a:r>
              <a:rPr lang="es-ES_tradnl" sz="2800" b="1" dirty="0"/>
              <a:t>: </a:t>
            </a:r>
          </a:p>
          <a:p>
            <a:pPr algn="ctr"/>
            <a:r>
              <a:rPr lang="es-ES_tradnl" sz="2800" b="1" dirty="0"/>
              <a:t>posesión VS. Proceso</a:t>
            </a:r>
          </a:p>
          <a:p>
            <a:pPr algn="ctr"/>
            <a:r>
              <a:rPr lang="es-ES_tradnl" dirty="0"/>
              <a:t>“La meta ideal de la ciencia parece ser algo así como la competencia, la de las humanidades algo parecido a la sabiduría”</a:t>
            </a:r>
          </a:p>
          <a:p>
            <a:pPr algn="ctr"/>
            <a:r>
              <a:rPr lang="es-ES_tradnl" dirty="0"/>
              <a:t>------LA META DEL ARTE------</a:t>
            </a:r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0037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99855"/>
            <a:ext cx="10188271" cy="1450757"/>
          </a:xfrm>
        </p:spPr>
        <p:txBody>
          <a:bodyPr>
            <a:noAutofit/>
          </a:bodyPr>
          <a:lstStyle/>
          <a:p>
            <a:r>
              <a:rPr lang="es-ES_tradnl" sz="3600" dirty="0"/>
              <a:t>“Fácil es encadenar y torturar a Prometeo, pero el fuego que su antorcha ha encendido nunca se extinguirá”</a:t>
            </a:r>
            <a:br>
              <a:rPr lang="es-ES_tradnl" sz="3600" dirty="0"/>
            </a:br>
            <a:endParaRPr lang="es-ES_tradnl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6886135" cy="4226820"/>
          </a:xfrm>
        </p:spPr>
        <p:txBody>
          <a:bodyPr>
            <a:normAutofit lnSpcReduction="10000"/>
          </a:bodyPr>
          <a:lstStyle/>
          <a:p>
            <a:r>
              <a:rPr lang="es-ES_tradnl" dirty="0"/>
              <a:t>Roba el fuego a los Dioses para darlo a los humanos </a:t>
            </a:r>
          </a:p>
          <a:p>
            <a:r>
              <a:rPr lang="es-ES_tradnl" dirty="0"/>
              <a:t>Punición de Zeus: lo encadena y lo lleva al final del Mundo, en el </a:t>
            </a:r>
            <a:r>
              <a:rPr lang="es-ES_tradnl" dirty="0" err="1"/>
              <a:t>Tartaro</a:t>
            </a:r>
            <a:r>
              <a:rPr lang="es-ES_tradnl" dirty="0"/>
              <a:t>, centro e la Tierra</a:t>
            </a:r>
          </a:p>
          <a:p>
            <a:r>
              <a:rPr lang="es-ES_tradnl" dirty="0"/>
              <a:t>Símbolo de la lucha para la libertad, contra el poder; rebelión y enfrentamiento contra las autoridades; arquetipo de la sabiduría libre de vinculaciones/falsificaciones/idealismos.</a:t>
            </a:r>
          </a:p>
          <a:p>
            <a:endParaRPr lang="es-ES_tradnl" dirty="0"/>
          </a:p>
          <a:p>
            <a:r>
              <a:rPr lang="es-ES_tradnl" dirty="0"/>
              <a:t>-Investigar el mito y las representaciones artísticas de Prometeo</a:t>
            </a:r>
          </a:p>
          <a:p>
            <a:r>
              <a:rPr lang="es-ES_tradnl" dirty="0"/>
              <a:t>-Recreación estética-intuitiva </a:t>
            </a:r>
          </a:p>
          <a:p>
            <a:r>
              <a:rPr lang="es-ES_tradnl" dirty="0"/>
              <a:t>-Situación orgánica entre arte y realidad (descripción)</a:t>
            </a:r>
          </a:p>
          <a:p>
            <a:r>
              <a:rPr lang="es-ES_tradnl" dirty="0"/>
              <a:t>-Proceso del conocimiento de una obra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820" y="1845734"/>
            <a:ext cx="2974731" cy="431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0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Retrospectiva</Template>
  <TotalTime>566</TotalTime>
  <Words>1476</Words>
  <Application>Microsoft Macintosh PowerPoint</Application>
  <PresentationFormat>Panorámica</PresentationFormat>
  <Paragraphs>116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Calibri</vt:lpstr>
      <vt:lpstr>Calibri Light</vt:lpstr>
      <vt:lpstr>Retrospección</vt:lpstr>
      <vt:lpstr>  Erwin Panofsky* Panofsky, Erwin, El significado en las artes visuales, Madrid, Alianza, 1979     * 1892-1968, historiador del arte alemán naturalizado estadounidense. Índica tres grados de interpretación de la obra: 1. el Pre-iconografico determina el sujeto natural o principal (ej. Un hombre que lleva un niño consigo o que arrastra algo 2. el Iconografico identifica el tema convencional (la personificación de la libertad en una paloma) 3. el Iconologico exalta el aspecto simbólico e representativo (lo que remite a…)(tiene en cuanta del background cultural del interpretante)</vt:lpstr>
      <vt:lpstr>Humanitat (x Kant*) *1724-1804, filósofo alemán, exponente de la “Era de la iluminación”, supera la metafísica  dogmática (Metafísica: aspecto de la filosofía que va más allá de los elementos contingentes para llegar a los eternos/absolutos + Dogmatismo: corriente filosófica que presupone la supremacía del objeto sobre el sujeto, de la realidad sobre la idea, de la naturaleza sobre el espíritu-Dios es intrínseco a la Naturaleza) para introducir la “Crítica de la razón” (exaltando las capacidades cognoscitivas del hombre en un ámbito teórico, práctico, estético. </vt:lpstr>
      <vt:lpstr>-Reafirmación de los valores del hombre -Aceptación de sus limitaciones  ------------------de eso deriva la necesidad de Responsabilidad y Tolerancia</vt:lpstr>
      <vt:lpstr>Hasta ahora Ciencia naturales + humanidades= dentro de la filosofía  El humanismo incluye en la creación:  - el aspecto de la naturaleza (el mundo accesible a los sentidos) - el aspecto de la cultura (testimonios, huellas…)</vt:lpstr>
      <vt:lpstr>Nos afecta lo que dejamos que nos afecte </vt:lpstr>
      <vt:lpstr>Ahora ¿Qué es obra de arte? </vt:lpstr>
      <vt:lpstr>Sólo aquel que se abandone simplemente y completamente al objeto de su percepción lo experimentará estéticamente </vt:lpstr>
      <vt:lpstr>La intención de los creadores determina los límites entre un objeto práctico y un objeto de arte. Pero…</vt:lpstr>
      <vt:lpstr>Situación orgánica  (procesos interactuantes)</vt:lpstr>
      <vt:lpstr>De un disfrute ingenuo del arte… al conocer-estudiar-hacer arte</vt:lpstr>
      <vt:lpstr>¿Para poder captar la realidad tenemos que distanciarnos del presente?*</vt:lpstr>
      <vt:lpstr>Estudio y análisis del arte, se ocupan de: </vt:lpstr>
      <vt:lpstr>“Fácil es encadenar y torturar a Prometeo, pero el fuego que su antorcha ha encendido nunca se extinguirá”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Erwin Panofsky* Panofsky, Erwin, El significado en las artes visuales, Madrid, Alianza, 1979     * 1892-1968, historiador del arte alemán naturalizado estadounidense. Índica tres grados de interpretación de la obra: 1. el Pre-iconografico determina el sujeto natural o principal (ej. Un hombre que lleva un niño consigo o que arrastra algo 2. el Iconografico identifica el tema convencional 3. el Iconologico e</dc:title>
  <dc:creator>Silvia Barbotto</dc:creator>
  <cp:lastModifiedBy>Silvia Barbotto</cp:lastModifiedBy>
  <cp:revision>41</cp:revision>
  <dcterms:created xsi:type="dcterms:W3CDTF">2017-08-17T15:07:42Z</dcterms:created>
  <dcterms:modified xsi:type="dcterms:W3CDTF">2019-07-06T22:35:29Z</dcterms:modified>
</cp:coreProperties>
</file>